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9"/>
  </p:notesMasterIdLst>
  <p:handoutMasterIdLst>
    <p:handoutMasterId r:id="rId30"/>
  </p:handoutMasterIdLst>
  <p:sldIdLst>
    <p:sldId id="295" r:id="rId2"/>
    <p:sldId id="290" r:id="rId3"/>
    <p:sldId id="319" r:id="rId4"/>
    <p:sldId id="292" r:id="rId5"/>
    <p:sldId id="294" r:id="rId6"/>
    <p:sldId id="291" r:id="rId7"/>
    <p:sldId id="320" r:id="rId8"/>
    <p:sldId id="296" r:id="rId9"/>
    <p:sldId id="298" r:id="rId10"/>
    <p:sldId id="300" r:id="rId11"/>
    <p:sldId id="301" r:id="rId12"/>
    <p:sldId id="302" r:id="rId13"/>
    <p:sldId id="299" r:id="rId14"/>
    <p:sldId id="304" r:id="rId15"/>
    <p:sldId id="303" r:id="rId16"/>
    <p:sldId id="305" r:id="rId17"/>
    <p:sldId id="307" r:id="rId18"/>
    <p:sldId id="308" r:id="rId19"/>
    <p:sldId id="309" r:id="rId20"/>
    <p:sldId id="310" r:id="rId21"/>
    <p:sldId id="311" r:id="rId22"/>
    <p:sldId id="312" r:id="rId23"/>
    <p:sldId id="313" r:id="rId24"/>
    <p:sldId id="314" r:id="rId25"/>
    <p:sldId id="315" r:id="rId26"/>
    <p:sldId id="318" r:id="rId27"/>
    <p:sldId id="31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957"/>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0551" autoAdjust="0"/>
  </p:normalViewPr>
  <p:slideViewPr>
    <p:cSldViewPr snapToGrid="0" snapToObjects="1">
      <p:cViewPr varScale="1">
        <p:scale>
          <a:sx n="80" d="100"/>
          <a:sy n="80" d="100"/>
        </p:scale>
        <p:origin x="691" y="6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5/3/2024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15</a:t>
            </a:fld>
            <a:endParaRPr lang="en-US" dirty="0"/>
          </a:p>
        </p:txBody>
      </p:sp>
    </p:spTree>
    <p:extLst>
      <p:ext uri="{BB962C8B-B14F-4D97-AF65-F5344CB8AC3E}">
        <p14:creationId xmlns:p14="http://schemas.microsoft.com/office/powerpoint/2010/main" val="22347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16</a:t>
            </a:fld>
            <a:endParaRPr lang="en-US" dirty="0"/>
          </a:p>
        </p:txBody>
      </p:sp>
    </p:spTree>
    <p:extLst>
      <p:ext uri="{BB962C8B-B14F-4D97-AF65-F5344CB8AC3E}">
        <p14:creationId xmlns:p14="http://schemas.microsoft.com/office/powerpoint/2010/main" val="331494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17</a:t>
            </a:fld>
            <a:endParaRPr lang="en-US" dirty="0"/>
          </a:p>
        </p:txBody>
      </p:sp>
    </p:spTree>
    <p:extLst>
      <p:ext uri="{BB962C8B-B14F-4D97-AF65-F5344CB8AC3E}">
        <p14:creationId xmlns:p14="http://schemas.microsoft.com/office/powerpoint/2010/main" val="359407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18</a:t>
            </a:fld>
            <a:endParaRPr lang="en-US" dirty="0"/>
          </a:p>
        </p:txBody>
      </p:sp>
    </p:spTree>
    <p:extLst>
      <p:ext uri="{BB962C8B-B14F-4D97-AF65-F5344CB8AC3E}">
        <p14:creationId xmlns:p14="http://schemas.microsoft.com/office/powerpoint/2010/main" val="2836039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19</a:t>
            </a:fld>
            <a:endParaRPr lang="en-US" dirty="0"/>
          </a:p>
        </p:txBody>
      </p:sp>
    </p:spTree>
    <p:extLst>
      <p:ext uri="{BB962C8B-B14F-4D97-AF65-F5344CB8AC3E}">
        <p14:creationId xmlns:p14="http://schemas.microsoft.com/office/powerpoint/2010/main" val="167672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20</a:t>
            </a:fld>
            <a:endParaRPr lang="en-US" dirty="0"/>
          </a:p>
        </p:txBody>
      </p:sp>
    </p:spTree>
    <p:extLst>
      <p:ext uri="{BB962C8B-B14F-4D97-AF65-F5344CB8AC3E}">
        <p14:creationId xmlns:p14="http://schemas.microsoft.com/office/powerpoint/2010/main" val="135063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21</a:t>
            </a:fld>
            <a:endParaRPr lang="en-US" dirty="0"/>
          </a:p>
        </p:txBody>
      </p:sp>
    </p:spTree>
    <p:extLst>
      <p:ext uri="{BB962C8B-B14F-4D97-AF65-F5344CB8AC3E}">
        <p14:creationId xmlns:p14="http://schemas.microsoft.com/office/powerpoint/2010/main" val="1706918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22</a:t>
            </a:fld>
            <a:endParaRPr lang="en-US" dirty="0"/>
          </a:p>
        </p:txBody>
      </p:sp>
    </p:spTree>
    <p:extLst>
      <p:ext uri="{BB962C8B-B14F-4D97-AF65-F5344CB8AC3E}">
        <p14:creationId xmlns:p14="http://schemas.microsoft.com/office/powerpoint/2010/main" val="205194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23</a:t>
            </a:fld>
            <a:endParaRPr lang="en-US" dirty="0"/>
          </a:p>
        </p:txBody>
      </p:sp>
    </p:spTree>
    <p:extLst>
      <p:ext uri="{BB962C8B-B14F-4D97-AF65-F5344CB8AC3E}">
        <p14:creationId xmlns:p14="http://schemas.microsoft.com/office/powerpoint/2010/main" val="152033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24</a:t>
            </a:fld>
            <a:endParaRPr lang="en-US" dirty="0"/>
          </a:p>
        </p:txBody>
      </p:sp>
    </p:spTree>
    <p:extLst>
      <p:ext uri="{BB962C8B-B14F-4D97-AF65-F5344CB8AC3E}">
        <p14:creationId xmlns:p14="http://schemas.microsoft.com/office/powerpoint/2010/main" val="278949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25</a:t>
            </a:fld>
            <a:endParaRPr lang="en-US" dirty="0"/>
          </a:p>
        </p:txBody>
      </p:sp>
    </p:spTree>
    <p:extLst>
      <p:ext uri="{BB962C8B-B14F-4D97-AF65-F5344CB8AC3E}">
        <p14:creationId xmlns:p14="http://schemas.microsoft.com/office/powerpoint/2010/main" val="247702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26</a:t>
            </a:fld>
            <a:endParaRPr lang="en-US" dirty="0"/>
          </a:p>
        </p:txBody>
      </p:sp>
    </p:spTree>
    <p:extLst>
      <p:ext uri="{BB962C8B-B14F-4D97-AF65-F5344CB8AC3E}">
        <p14:creationId xmlns:p14="http://schemas.microsoft.com/office/powerpoint/2010/main" val="3843420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27</a:t>
            </a:fld>
            <a:endParaRPr lang="en-US" dirty="0"/>
          </a:p>
        </p:txBody>
      </p:sp>
    </p:spTree>
    <p:extLst>
      <p:ext uri="{BB962C8B-B14F-4D97-AF65-F5344CB8AC3E}">
        <p14:creationId xmlns:p14="http://schemas.microsoft.com/office/powerpoint/2010/main" val="1863320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173426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76841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2626180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210979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13</a:t>
            </a:fld>
            <a:endParaRPr lang="en-US" dirty="0"/>
          </a:p>
        </p:txBody>
      </p:sp>
    </p:spTree>
    <p:extLst>
      <p:ext uri="{BB962C8B-B14F-4D97-AF65-F5344CB8AC3E}">
        <p14:creationId xmlns:p14="http://schemas.microsoft.com/office/powerpoint/2010/main" val="248468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14</a:t>
            </a:fld>
            <a:endParaRPr lang="en-US" dirty="0"/>
          </a:p>
        </p:txBody>
      </p:sp>
    </p:spTree>
    <p:extLst>
      <p:ext uri="{BB962C8B-B14F-4D97-AF65-F5344CB8AC3E}">
        <p14:creationId xmlns:p14="http://schemas.microsoft.com/office/powerpoint/2010/main" val="401892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5/3/2024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5/3/2024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5/3/2024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5/3/2024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atacamp.com/blog/introduction-to-unsupervised-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1403" y="4382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8200" y="4561873"/>
            <a:ext cx="10515600" cy="697464"/>
          </a:xfrm>
        </p:spPr>
        <p:txBody>
          <a:bodyPr/>
          <a:lstStyle/>
          <a:p>
            <a:r>
              <a:rPr lang="en-US" altLang="ja-JP" dirty="0"/>
              <a:t>Amal vinob</a:t>
            </a: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199" y="2373294"/>
            <a:ext cx="10949248" cy="1927810"/>
          </a:xfrm>
        </p:spPr>
        <p:txBody>
          <a:bodyPr/>
          <a:lstStyle/>
          <a:p>
            <a:r>
              <a:rPr lang="en-US" sz="5400" b="0" i="0" dirty="0">
                <a:effectLst/>
                <a:latin typeface="Söhne"/>
              </a:rPr>
              <a:t>Unlocking Insights: Exploring Airbnb with Topic Modeling</a:t>
            </a:r>
            <a:endParaRPr lang="en-US" sz="5400" dirty="0"/>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275258" y="5765318"/>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2">
            <a:extLst>
              <a:ext uri="{FF2B5EF4-FFF2-40B4-BE49-F238E27FC236}">
                <a16:creationId xmlns:a16="http://schemas.microsoft.com/office/drawing/2014/main" id="{D6E17611-EA57-8566-B4B8-069438236F4D}"/>
              </a:ext>
            </a:extLst>
          </p:cNvPr>
          <p:cNvSpPr txBox="1">
            <a:spLocks/>
          </p:cNvSpPr>
          <p:nvPr/>
        </p:nvSpPr>
        <p:spPr>
          <a:xfrm>
            <a:off x="840657" y="5012473"/>
            <a:ext cx="10515600" cy="697464"/>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2400" b="1" i="0" kern="1200" cap="all" spc="600" baseline="0">
                <a:solidFill>
                  <a:schemeClr val="bg1"/>
                </a:solidFill>
                <a:latin typeface="MingLiU" panose="02020509000000000000" pitchFamily="49" charset="-120"/>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ja-JP" dirty="0"/>
              <a:t>Alliance university</a:t>
            </a: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B9222-A66A-4918-054E-3D891AD5D149}"/>
              </a:ext>
            </a:extLst>
          </p:cNvPr>
          <p:cNvSpPr>
            <a:spLocks noGrp="1"/>
          </p:cNvSpPr>
          <p:nvPr>
            <p:ph type="title"/>
          </p:nvPr>
        </p:nvSpPr>
        <p:spPr/>
        <p:txBody>
          <a:bodyPr/>
          <a:lstStyle/>
          <a:p>
            <a:r>
              <a:rPr lang="en-US" dirty="0"/>
              <a:t>Exploratory Data Analysis</a:t>
            </a:r>
          </a:p>
        </p:txBody>
      </p:sp>
      <p:sp>
        <p:nvSpPr>
          <p:cNvPr id="5" name="Text Placeholder 14">
            <a:extLst>
              <a:ext uri="{FF2B5EF4-FFF2-40B4-BE49-F238E27FC236}">
                <a16:creationId xmlns:a16="http://schemas.microsoft.com/office/drawing/2014/main" id="{D19A196B-974A-3C66-E7A3-63A5659FF6F5}"/>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Understanding the Distribution of Review Lengths</a:t>
            </a:r>
            <a:endParaRPr lang="en-US" dirty="0">
              <a:solidFill>
                <a:schemeClr val="accent1"/>
              </a:solidFill>
            </a:endParaRPr>
          </a:p>
        </p:txBody>
      </p:sp>
      <p:sp>
        <p:nvSpPr>
          <p:cNvPr id="7" name="TextBox 6">
            <a:extLst>
              <a:ext uri="{FF2B5EF4-FFF2-40B4-BE49-F238E27FC236}">
                <a16:creationId xmlns:a16="http://schemas.microsoft.com/office/drawing/2014/main" id="{0BC8F804-AA30-FF7E-D431-ACBD8D2F7CB0}"/>
              </a:ext>
            </a:extLst>
          </p:cNvPr>
          <p:cNvSpPr txBox="1"/>
          <p:nvPr/>
        </p:nvSpPr>
        <p:spPr>
          <a:xfrm>
            <a:off x="1130531" y="1914526"/>
            <a:ext cx="7708669" cy="461665"/>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In our analysis of review data, we visualize the distribution of review lengths to gain insights into the composition and characteristics of the dataset.</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aph of a distribution of a number of data">
            <a:extLst>
              <a:ext uri="{FF2B5EF4-FFF2-40B4-BE49-F238E27FC236}">
                <a16:creationId xmlns:a16="http://schemas.microsoft.com/office/drawing/2014/main" id="{D9E4629F-974B-54D2-4DDE-5351A3B49990}"/>
              </a:ext>
            </a:extLst>
          </p:cNvPr>
          <p:cNvPicPr>
            <a:picLocks noChangeAspect="1"/>
          </p:cNvPicPr>
          <p:nvPr/>
        </p:nvPicPr>
        <p:blipFill>
          <a:blip r:embed="rId3"/>
          <a:stretch>
            <a:fillRect/>
          </a:stretch>
        </p:blipFill>
        <p:spPr>
          <a:xfrm>
            <a:off x="1200214" y="3076530"/>
            <a:ext cx="4344552" cy="3405828"/>
          </a:xfrm>
          <a:prstGeom prst="rect">
            <a:avLst/>
          </a:prstGeom>
        </p:spPr>
      </p:pic>
      <p:sp>
        <p:nvSpPr>
          <p:cNvPr id="10" name="TextBox 9">
            <a:extLst>
              <a:ext uri="{FF2B5EF4-FFF2-40B4-BE49-F238E27FC236}">
                <a16:creationId xmlns:a16="http://schemas.microsoft.com/office/drawing/2014/main" id="{950367A0-C7B3-CF08-CEEC-D9EDC1E90132}"/>
              </a:ext>
            </a:extLst>
          </p:cNvPr>
          <p:cNvSpPr txBox="1"/>
          <p:nvPr/>
        </p:nvSpPr>
        <p:spPr>
          <a:xfrm>
            <a:off x="6001790" y="3385548"/>
            <a:ext cx="4188594" cy="1384995"/>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histogram of review lengths reveals a positively skewed distribution. This skewness indicates that a majority of reviews are relatively short, with fewer reviews being longer in length.</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dirty="0">
                <a:solidFill>
                  <a:schemeClr val="bg1"/>
                </a:solidFill>
                <a:latin typeface="Times New Roman" panose="02020603050405020304" pitchFamily="18" charset="0"/>
                <a:cs typeface="Times New Roman" panose="02020603050405020304" pitchFamily="18" charset="0"/>
              </a:rPr>
              <a:t>All most all reviews length or the word concentration are below 2000.</a:t>
            </a:r>
            <a:endParaRPr lang="en-US" sz="1200" dirty="0">
              <a:solidFill>
                <a:schemeClr val="bg1"/>
              </a:solidFill>
              <a:highlight>
                <a:srgbClr val="FFFFFF"/>
              </a:highligh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8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B9222-A66A-4918-054E-3D891AD5D149}"/>
              </a:ext>
            </a:extLst>
          </p:cNvPr>
          <p:cNvSpPr>
            <a:spLocks noGrp="1"/>
          </p:cNvSpPr>
          <p:nvPr>
            <p:ph type="title"/>
          </p:nvPr>
        </p:nvSpPr>
        <p:spPr/>
        <p:txBody>
          <a:bodyPr/>
          <a:lstStyle/>
          <a:p>
            <a:r>
              <a:rPr lang="en-US" dirty="0"/>
              <a:t>Exploratory Data Analysis</a:t>
            </a:r>
          </a:p>
        </p:txBody>
      </p:sp>
      <p:sp>
        <p:nvSpPr>
          <p:cNvPr id="5" name="Text Placeholder 14">
            <a:extLst>
              <a:ext uri="{FF2B5EF4-FFF2-40B4-BE49-F238E27FC236}">
                <a16:creationId xmlns:a16="http://schemas.microsoft.com/office/drawing/2014/main" id="{D19A196B-974A-3C66-E7A3-63A5659FF6F5}"/>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Exploring Word Frequencies after Preprocessing</a:t>
            </a:r>
            <a:endParaRPr lang="en-US" dirty="0">
              <a:solidFill>
                <a:schemeClr val="accent1"/>
              </a:solidFill>
            </a:endParaRPr>
          </a:p>
        </p:txBody>
      </p:sp>
      <p:sp>
        <p:nvSpPr>
          <p:cNvPr id="7" name="TextBox 6">
            <a:extLst>
              <a:ext uri="{FF2B5EF4-FFF2-40B4-BE49-F238E27FC236}">
                <a16:creationId xmlns:a16="http://schemas.microsoft.com/office/drawing/2014/main" id="{0BC8F804-AA30-FF7E-D431-ACBD8D2F7CB0}"/>
              </a:ext>
            </a:extLst>
          </p:cNvPr>
          <p:cNvSpPr txBox="1"/>
          <p:nvPr/>
        </p:nvSpPr>
        <p:spPr>
          <a:xfrm>
            <a:off x="1130531" y="1914526"/>
            <a:ext cx="7089544" cy="646331"/>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In our exploration of text data, we visualize the distribution of word frequencies after preprocessing to gain insights into the most common words used in the dataset. By analyzing word frequencies, we aim to identify prevalent terms, patterns, and themes within the corpus.</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50367A0-C7B3-CF08-CEEC-D9EDC1E90132}"/>
              </a:ext>
            </a:extLst>
          </p:cNvPr>
          <p:cNvSpPr txBox="1"/>
          <p:nvPr/>
        </p:nvSpPr>
        <p:spPr>
          <a:xfrm>
            <a:off x="6001789" y="3011475"/>
            <a:ext cx="4856711" cy="1569660"/>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bar chart displays the top 20 word frequencies after preprocessing, with each bar representing a unique word and its corresponding frequency in the dataset. The words are sorted in descending order based on their frequency, allowing us to focus on the most common terms used in the corpus.</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Analyzing the frequency and context of these words can help property owners and managers understand guest preferences and prioritize areas for improvement to enhance guest satisfaction and drive positive reviews.</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aph of a number of words">
            <a:extLst>
              <a:ext uri="{FF2B5EF4-FFF2-40B4-BE49-F238E27FC236}">
                <a16:creationId xmlns:a16="http://schemas.microsoft.com/office/drawing/2014/main" id="{CD45FF10-7472-4159-51E5-775667FD49BB}"/>
              </a:ext>
            </a:extLst>
          </p:cNvPr>
          <p:cNvPicPr>
            <a:picLocks noChangeAspect="1"/>
          </p:cNvPicPr>
          <p:nvPr/>
        </p:nvPicPr>
        <p:blipFill>
          <a:blip r:embed="rId3"/>
          <a:stretch>
            <a:fillRect/>
          </a:stretch>
        </p:blipFill>
        <p:spPr>
          <a:xfrm>
            <a:off x="651571" y="2926075"/>
            <a:ext cx="5109150" cy="3047926"/>
          </a:xfrm>
          <a:prstGeom prst="rect">
            <a:avLst/>
          </a:prstGeom>
        </p:spPr>
      </p:pic>
    </p:spTree>
    <p:extLst>
      <p:ext uri="{BB962C8B-B14F-4D97-AF65-F5344CB8AC3E}">
        <p14:creationId xmlns:p14="http://schemas.microsoft.com/office/powerpoint/2010/main" val="68463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B9222-A66A-4918-054E-3D891AD5D149}"/>
              </a:ext>
            </a:extLst>
          </p:cNvPr>
          <p:cNvSpPr>
            <a:spLocks noGrp="1"/>
          </p:cNvSpPr>
          <p:nvPr>
            <p:ph type="title"/>
          </p:nvPr>
        </p:nvSpPr>
        <p:spPr/>
        <p:txBody>
          <a:bodyPr/>
          <a:lstStyle/>
          <a:p>
            <a:r>
              <a:rPr lang="en-US" dirty="0"/>
              <a:t>Exploratory Data Analysis</a:t>
            </a:r>
          </a:p>
        </p:txBody>
      </p:sp>
      <p:sp>
        <p:nvSpPr>
          <p:cNvPr id="5" name="Text Placeholder 14">
            <a:extLst>
              <a:ext uri="{FF2B5EF4-FFF2-40B4-BE49-F238E27FC236}">
                <a16:creationId xmlns:a16="http://schemas.microsoft.com/office/drawing/2014/main" id="{D19A196B-974A-3C66-E7A3-63A5659FF6F5}"/>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Overview of Text Data Statistics</a:t>
            </a:r>
            <a:endParaRPr lang="en-US" dirty="0">
              <a:solidFill>
                <a:schemeClr val="accent1"/>
              </a:solidFill>
            </a:endParaRPr>
          </a:p>
        </p:txBody>
      </p:sp>
      <p:sp>
        <p:nvSpPr>
          <p:cNvPr id="7" name="TextBox 6">
            <a:extLst>
              <a:ext uri="{FF2B5EF4-FFF2-40B4-BE49-F238E27FC236}">
                <a16:creationId xmlns:a16="http://schemas.microsoft.com/office/drawing/2014/main" id="{0BC8F804-AA30-FF7E-D431-ACBD8D2F7CB0}"/>
              </a:ext>
            </a:extLst>
          </p:cNvPr>
          <p:cNvSpPr txBox="1"/>
          <p:nvPr/>
        </p:nvSpPr>
        <p:spPr>
          <a:xfrm>
            <a:off x="1130531" y="1914526"/>
            <a:ext cx="9917084" cy="461665"/>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provided statistics offer insights into the characteristics and composition of the text data, providing a foundational understanding for further analysis and interpretation.</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50367A0-C7B3-CF08-CEEC-D9EDC1E90132}"/>
              </a:ext>
            </a:extLst>
          </p:cNvPr>
          <p:cNvSpPr txBox="1"/>
          <p:nvPr/>
        </p:nvSpPr>
        <p:spPr>
          <a:xfrm>
            <a:off x="1205346" y="2912150"/>
            <a:ext cx="9767453" cy="2308324"/>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Number of Documents: 17621 </a:t>
            </a:r>
          </a:p>
          <a:p>
            <a:r>
              <a:rPr lang="en-US" sz="1200" b="0" i="0" dirty="0">
                <a:solidFill>
                  <a:schemeClr val="bg1"/>
                </a:solidFill>
                <a:effectLst/>
                <a:latin typeface="Times New Roman" panose="02020603050405020304" pitchFamily="18" charset="0"/>
                <a:cs typeface="Times New Roman" panose="02020603050405020304" pitchFamily="18" charset="0"/>
              </a:rPr>
              <a:t>The dataset consists of a total of 17,621 documents, representing individual reviews or text entries.</a:t>
            </a:r>
          </a:p>
          <a:p>
            <a:endParaRPr lang="en-US" sz="1200" b="0" i="0" dirty="0">
              <a:solidFill>
                <a:schemeClr val="bg1"/>
              </a:solidFill>
              <a:effectLst/>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Average Document Length: 533.6427</a:t>
            </a:r>
          </a:p>
          <a:p>
            <a:r>
              <a:rPr lang="en-US" sz="1200" b="0" i="0" dirty="0">
                <a:solidFill>
                  <a:schemeClr val="bg1"/>
                </a:solidFill>
                <a:effectLst/>
                <a:latin typeface="Times New Roman" panose="02020603050405020304" pitchFamily="18" charset="0"/>
                <a:cs typeface="Times New Roman" panose="02020603050405020304" pitchFamily="18" charset="0"/>
              </a:rPr>
              <a:t>This metric quantifies the typical length or size of individual documents within the dataset, helping to understand the level of detail or verbosity present in the text data.</a:t>
            </a:r>
          </a:p>
          <a:p>
            <a:endParaRPr lang="en-US" sz="1200" b="0" i="0" dirty="0">
              <a:solidFill>
                <a:schemeClr val="bg1"/>
              </a:solidFill>
              <a:effectLst/>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Vocabulary Size: 87361</a:t>
            </a:r>
          </a:p>
          <a:p>
            <a:r>
              <a:rPr lang="en-US" sz="1200" b="0" i="0" dirty="0">
                <a:solidFill>
                  <a:schemeClr val="bg1"/>
                </a:solidFill>
                <a:effectLst/>
                <a:latin typeface="Times New Roman" panose="02020603050405020304" pitchFamily="18" charset="0"/>
                <a:cs typeface="Times New Roman" panose="02020603050405020304" pitchFamily="18" charset="0"/>
              </a:rPr>
              <a:t>The vocabulary size refers to the total number of unique words or tokens present in the dataset, This metric reflects the richness and diversity of the language used in the corpus, providing insights into the range of terms and expressions employed by users. </a:t>
            </a:r>
          </a:p>
          <a:p>
            <a:endParaRPr lang="en-US" sz="1200" dirty="0">
              <a:solidFill>
                <a:schemeClr val="bg1"/>
              </a:solidFill>
              <a:latin typeface="Times New Roman" panose="02020603050405020304" pitchFamily="18" charset="0"/>
              <a:cs typeface="Times New Roman" panose="02020603050405020304" pitchFamily="18" charset="0"/>
            </a:endParaRPr>
          </a:p>
          <a:p>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User">
            <a:extLst>
              <a:ext uri="{FF2B5EF4-FFF2-40B4-BE49-F238E27FC236}">
                <a16:creationId xmlns:a16="http://schemas.microsoft.com/office/drawing/2014/main" id="{CC38102D-6E36-537A-79C9-AB9F26039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55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Representation of the Distribution of Topics</a:t>
            </a:r>
            <a:endParaRPr lang="en-US" dirty="0"/>
          </a:p>
        </p:txBody>
      </p:sp>
      <p:sp>
        <p:nvSpPr>
          <p:cNvPr id="3" name="TextBox 2">
            <a:extLst>
              <a:ext uri="{FF2B5EF4-FFF2-40B4-BE49-F238E27FC236}">
                <a16:creationId xmlns:a16="http://schemas.microsoft.com/office/drawing/2014/main" id="{E00C585B-BDED-B12F-7DC6-26317AA6B702}"/>
              </a:ext>
            </a:extLst>
          </p:cNvPr>
          <p:cNvSpPr txBox="1"/>
          <p:nvPr/>
        </p:nvSpPr>
        <p:spPr>
          <a:xfrm>
            <a:off x="914401" y="1484406"/>
            <a:ext cx="6791324" cy="646331"/>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T</a:t>
            </a:r>
            <a:r>
              <a:rPr lang="en-US" sz="1200" b="0" i="0" dirty="0">
                <a:solidFill>
                  <a:schemeClr val="bg1"/>
                </a:solidFill>
                <a:effectLst/>
                <a:latin typeface="Times New Roman" panose="02020603050405020304" pitchFamily="18" charset="0"/>
                <a:cs typeface="Times New Roman" panose="02020603050405020304" pitchFamily="18" charset="0"/>
              </a:rPr>
              <a:t>he representation of the distribution of topics refers to the allocation of topics across the documents within a corpus. This representation often takes the form of a collection of tuples, where each tuple consists of two elements: the topic index and the corresponding count or frequency of that topic in the document.</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15C49FD-6495-2FD8-4DF8-2C9B544944BC}"/>
              </a:ext>
            </a:extLst>
          </p:cNvPr>
          <p:cNvSpPr txBox="1"/>
          <p:nvPr/>
        </p:nvSpPr>
        <p:spPr>
          <a:xfrm>
            <a:off x="830269" y="2867089"/>
            <a:ext cx="7188548" cy="2123658"/>
          </a:xfrm>
          <a:prstGeom prst="rect">
            <a:avLst/>
          </a:prstGeom>
          <a:noFill/>
        </p:spPr>
        <p:txBody>
          <a:bodyPr wrap="square" rtlCol="0">
            <a:spAutoFit/>
          </a:bodyPr>
          <a:lstStyle/>
          <a:p>
            <a:pPr algn="l">
              <a:buFont typeface="+mj-lt"/>
              <a:buAutoNum type="arabicPeriod"/>
            </a:pPr>
            <a:r>
              <a:rPr lang="en-US" sz="1200" b="1" i="0" dirty="0">
                <a:solidFill>
                  <a:schemeClr val="bg1"/>
                </a:solidFill>
                <a:effectLst/>
                <a:latin typeface="Times New Roman" panose="02020603050405020304" pitchFamily="18" charset="0"/>
                <a:cs typeface="Times New Roman" panose="02020603050405020304" pitchFamily="18" charset="0"/>
              </a:rPr>
              <a:t>Topic Index</a:t>
            </a:r>
            <a:r>
              <a:rPr lang="en-US" sz="1200" b="0" i="0" dirty="0">
                <a:solidFill>
                  <a:schemeClr val="bg1"/>
                </a:solidFill>
                <a:effectLst/>
                <a:latin typeface="Times New Roman" panose="02020603050405020304" pitchFamily="18" charset="0"/>
                <a:cs typeface="Times New Roman" panose="02020603050405020304" pitchFamily="18" charset="0"/>
              </a:rPr>
              <a:t>: Each topic in the corpus is assigned a unique index number. This index is used to identify and differentiate between different topics.</a:t>
            </a:r>
          </a:p>
          <a:p>
            <a:pPr algn="l">
              <a:buFont typeface="+mj-lt"/>
              <a:buAutoNum type="arabicPeriod"/>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buFont typeface="+mj-lt"/>
              <a:buAutoNum type="arabicPeriod"/>
            </a:pPr>
            <a:r>
              <a:rPr lang="en-US" sz="1200" b="1" i="0" dirty="0">
                <a:solidFill>
                  <a:schemeClr val="bg1"/>
                </a:solidFill>
                <a:effectLst/>
                <a:latin typeface="Times New Roman" panose="02020603050405020304" pitchFamily="18" charset="0"/>
                <a:cs typeface="Times New Roman" panose="02020603050405020304" pitchFamily="18" charset="0"/>
              </a:rPr>
              <a:t>Count or Frequency</a:t>
            </a:r>
            <a:r>
              <a:rPr lang="en-US" sz="1200" b="0" i="0" dirty="0">
                <a:solidFill>
                  <a:schemeClr val="bg1"/>
                </a:solidFill>
                <a:effectLst/>
                <a:latin typeface="Times New Roman" panose="02020603050405020304" pitchFamily="18" charset="0"/>
                <a:cs typeface="Times New Roman" panose="02020603050405020304" pitchFamily="18" charset="0"/>
              </a:rPr>
              <a:t>: The count or frequency associated with each topic index indicates how prevalent that topic is within a specific document. It represents the relative importance or significance of the topic within the document.</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Example : </a:t>
            </a:r>
            <a:r>
              <a:rPr lang="en-US" sz="1200" b="0" i="0" dirty="0">
                <a:solidFill>
                  <a:srgbClr val="DF3079"/>
                </a:solidFill>
                <a:effectLst/>
                <a:highlight>
                  <a:srgbClr val="0D0D0D"/>
                </a:highlight>
                <a:latin typeface="Times New Roman" panose="02020603050405020304" pitchFamily="18" charset="0"/>
                <a:cs typeface="Times New Roman" panose="02020603050405020304" pitchFamily="18" charset="0"/>
              </a:rPr>
              <a:t>[(0, 6), (1, 1), (2, 12), (3, 1), (4, 1)]</a:t>
            </a:r>
          </a:p>
          <a:p>
            <a:r>
              <a:rPr lang="en-US" sz="1200" dirty="0">
                <a:solidFill>
                  <a:schemeClr val="bg1"/>
                </a:solidFill>
                <a:latin typeface="Times New Roman" panose="02020603050405020304" pitchFamily="18" charset="0"/>
                <a:cs typeface="Times New Roman" panose="02020603050405020304" pitchFamily="18" charset="0"/>
              </a:rPr>
              <a:t>Here, </a:t>
            </a:r>
            <a:r>
              <a:rPr lang="en-US" sz="1200" b="0" i="0" dirty="0">
                <a:solidFill>
                  <a:schemeClr val="bg1"/>
                </a:solidFill>
                <a:effectLst/>
                <a:latin typeface="Times New Roman" panose="02020603050405020304" pitchFamily="18" charset="0"/>
                <a:cs typeface="Times New Roman" panose="02020603050405020304" pitchFamily="18" charset="0"/>
              </a:rPr>
              <a:t>(0, 6) indicates that Topic 0 appears 6 times in the document, (2, 12) indicates that Topic 2 appears 12 times, and so on.</a:t>
            </a:r>
          </a:p>
          <a:p>
            <a:pPr algn="l">
              <a:buFont typeface="+mj-lt"/>
              <a:buAutoNum type="arabicPeriod"/>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30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Representation of the Distribution of Topics</a:t>
            </a:r>
            <a:endParaRPr lang="en-US" dirty="0"/>
          </a:p>
        </p:txBody>
      </p:sp>
      <p:sp>
        <p:nvSpPr>
          <p:cNvPr id="3" name="TextBox 2">
            <a:extLst>
              <a:ext uri="{FF2B5EF4-FFF2-40B4-BE49-F238E27FC236}">
                <a16:creationId xmlns:a16="http://schemas.microsoft.com/office/drawing/2014/main" id="{E00C585B-BDED-B12F-7DC6-26317AA6B702}"/>
              </a:ext>
            </a:extLst>
          </p:cNvPr>
          <p:cNvSpPr txBox="1"/>
          <p:nvPr/>
        </p:nvSpPr>
        <p:spPr>
          <a:xfrm>
            <a:off x="914401" y="1767038"/>
            <a:ext cx="8324849" cy="2308324"/>
          </a:xfrm>
          <a:prstGeom prst="rect">
            <a:avLst/>
          </a:prstGeom>
          <a:noFill/>
        </p:spPr>
        <p:txBody>
          <a:bodyPr wrap="square" rtlCol="0">
            <a:spAutoFit/>
          </a:bodyPr>
          <a:lstStyle/>
          <a:p>
            <a:pPr marL="342900" indent="-342900" algn="l">
              <a:buFont typeface="+mj-lt"/>
              <a:buAutoNum type="arabicPeriod" startAt="3"/>
            </a:pPr>
            <a:r>
              <a:rPr lang="en-US" sz="1200" b="1" i="0" dirty="0">
                <a:solidFill>
                  <a:schemeClr val="bg1"/>
                </a:solidFill>
                <a:effectLst/>
                <a:latin typeface="Times New Roman" panose="02020603050405020304" pitchFamily="18" charset="0"/>
                <a:cs typeface="Times New Roman" panose="02020603050405020304" pitchFamily="18" charset="0"/>
              </a:rPr>
              <a:t>Understanding Topic Distribution</a:t>
            </a:r>
            <a:r>
              <a:rPr lang="en-US" sz="1200" b="0" i="0" dirty="0">
                <a:solidFill>
                  <a:schemeClr val="bg1"/>
                </a:solidFill>
                <a:effectLst/>
                <a:latin typeface="Times New Roman" panose="02020603050405020304" pitchFamily="18" charset="0"/>
                <a:cs typeface="Times New Roman" panose="02020603050405020304" pitchFamily="18" charset="0"/>
              </a:rPr>
              <a:t>: Analyzing the distribution of topics across documents provides insights into the thematic composition of the corpus. It helps identify which topics are prevalent or dominant and how they are distributed across different documents.</a:t>
            </a:r>
          </a:p>
          <a:p>
            <a:pPr marL="342900" indent="-342900" algn="l">
              <a:buFont typeface="+mj-lt"/>
              <a:buAutoNum type="arabicPeriod" startAt="3"/>
            </a:pPr>
            <a:endParaRPr lang="en-US" sz="12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sz="1200" b="1" i="0" dirty="0">
                <a:solidFill>
                  <a:schemeClr val="bg1"/>
                </a:solidFill>
                <a:effectLst/>
                <a:latin typeface="Times New Roman" panose="02020603050405020304" pitchFamily="18" charset="0"/>
                <a:cs typeface="Times New Roman" panose="02020603050405020304" pitchFamily="18" charset="0"/>
              </a:rPr>
              <a:t>Interpretation</a:t>
            </a:r>
            <a:r>
              <a:rPr lang="en-US" sz="1200" b="0" i="0" dirty="0">
                <a:solidFill>
                  <a:schemeClr val="bg1"/>
                </a:solidFill>
                <a:effectLst/>
                <a:latin typeface="Times New Roman" panose="02020603050405020304" pitchFamily="18" charset="0"/>
                <a:cs typeface="Times New Roman" panose="02020603050405020304" pitchFamily="18" charset="0"/>
              </a:rPr>
              <a:t>: A higher count or frequency of a particular topic in a document suggests that the document is more focused on that topic. Conversely, a lower count indicates less relevance or importance of the topic in the document.</a:t>
            </a:r>
          </a:p>
          <a:p>
            <a:pPr marL="342900" indent="-342900">
              <a:buFont typeface="+mj-lt"/>
              <a:buAutoNum type="arabicPeriod" startAt="3"/>
            </a:pPr>
            <a:endParaRPr lang="en-US" sz="12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en-US" sz="1200" b="1" i="0" dirty="0">
                <a:solidFill>
                  <a:schemeClr val="bg1"/>
                </a:solidFill>
                <a:effectLst/>
                <a:latin typeface="Times New Roman" panose="02020603050405020304" pitchFamily="18" charset="0"/>
                <a:cs typeface="Times New Roman" panose="02020603050405020304" pitchFamily="18" charset="0"/>
              </a:rPr>
              <a:t>Pre-LDA Analysis</a:t>
            </a:r>
            <a:r>
              <a:rPr lang="en-US" sz="1200" b="0" i="0" dirty="0">
                <a:solidFill>
                  <a:schemeClr val="bg1"/>
                </a:solidFill>
                <a:effectLst/>
                <a:latin typeface="Times New Roman" panose="02020603050405020304" pitchFamily="18" charset="0"/>
                <a:cs typeface="Times New Roman" panose="02020603050405020304" pitchFamily="18" charset="0"/>
              </a:rPr>
              <a:t>: Examining the topic distribution before applying topic modeling techniques like Latent Dirichlet Allocation (LDA) can help in understanding the initial composition of topics in the corpus. It may guide preprocessing decisions or parameter tuning for the topic modeling process.</a:t>
            </a:r>
          </a:p>
          <a:p>
            <a:pPr marL="342900" indent="-342900">
              <a:buFont typeface="+mj-lt"/>
              <a:buAutoNum type="arabicPeriod" startAt="3"/>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Font typeface="+mj-lt"/>
              <a:buAutoNum type="arabicPeriod" startAt="3"/>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317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Latent Dirichlet Allocation (LDA)</a:t>
            </a:r>
            <a:endParaRPr lang="en-US" dirty="0"/>
          </a:p>
        </p:txBody>
      </p:sp>
      <p:sp>
        <p:nvSpPr>
          <p:cNvPr id="3" name="TextBox 2">
            <a:extLst>
              <a:ext uri="{FF2B5EF4-FFF2-40B4-BE49-F238E27FC236}">
                <a16:creationId xmlns:a16="http://schemas.microsoft.com/office/drawing/2014/main" id="{E00C585B-BDED-B12F-7DC6-26317AA6B702}"/>
              </a:ext>
            </a:extLst>
          </p:cNvPr>
          <p:cNvSpPr txBox="1"/>
          <p:nvPr/>
        </p:nvSpPr>
        <p:spPr>
          <a:xfrm>
            <a:off x="914400" y="1476093"/>
            <a:ext cx="10523531" cy="1384995"/>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Latent Dirichlet Allocation (LDA) is a widely used topic modeling technique in natural language processing (NLP) that allows for the discovery of latent topics within a collection of text documents.</a:t>
            </a:r>
          </a:p>
          <a:p>
            <a:endParaRPr lang="en-US" sz="1200" dirty="0">
              <a:solidFill>
                <a:schemeClr val="bg1"/>
              </a:solidFill>
              <a:latin typeface="Times New Roman" panose="02020603050405020304" pitchFamily="18" charset="0"/>
              <a:cs typeface="Times New Roman" panose="02020603050405020304" pitchFamily="18" charset="0"/>
            </a:endParaRPr>
          </a:p>
          <a:p>
            <a:pPr algn="l">
              <a:buFont typeface="+mj-lt"/>
              <a:buAutoNum type="arabicPeriod"/>
            </a:pPr>
            <a:r>
              <a:rPr lang="en-US" sz="1200" dirty="0">
                <a:solidFill>
                  <a:schemeClr val="bg1"/>
                </a:solidFill>
                <a:latin typeface="Times New Roman" panose="02020603050405020304" pitchFamily="18" charset="0"/>
                <a:cs typeface="Times New Roman" panose="02020603050405020304" pitchFamily="18" charset="0"/>
              </a:rPr>
              <a:t> </a:t>
            </a:r>
            <a:r>
              <a:rPr lang="en-US" sz="1200" b="1" i="0" dirty="0">
                <a:solidFill>
                  <a:schemeClr val="bg1"/>
                </a:solidFill>
                <a:effectLst/>
                <a:latin typeface="Times New Roman" panose="02020603050405020304" pitchFamily="18" charset="0"/>
                <a:cs typeface="Times New Roman" panose="02020603050405020304" pitchFamily="18" charset="0"/>
              </a:rPr>
              <a:t>Assumptions</a:t>
            </a:r>
            <a:r>
              <a:rPr lang="en-US" sz="1200" b="0" i="0"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200" b="0" i="0" dirty="0">
                <a:solidFill>
                  <a:schemeClr val="bg1"/>
                </a:solidFill>
                <a:effectLst/>
                <a:latin typeface="Times New Roman" panose="02020603050405020304" pitchFamily="18" charset="0"/>
                <a:cs typeface="Times New Roman" panose="02020603050405020304" pitchFamily="18" charset="0"/>
              </a:rPr>
              <a:t>LDA assumes that each document in the corpus is a mixture of various topics, and each topic is a distribution over words.</a:t>
            </a:r>
          </a:p>
          <a:p>
            <a:pPr marL="742950" lvl="1" indent="-285750" algn="l">
              <a:buFont typeface="+mj-lt"/>
              <a:buAutoNum type="arabicPeriod"/>
            </a:pPr>
            <a:r>
              <a:rPr lang="en-US" sz="1200" b="0" i="0" dirty="0">
                <a:solidFill>
                  <a:schemeClr val="bg1"/>
                </a:solidFill>
                <a:effectLst/>
                <a:latin typeface="Times New Roman" panose="02020603050405020304" pitchFamily="18" charset="0"/>
                <a:cs typeface="Times New Roman" panose="02020603050405020304" pitchFamily="18" charset="0"/>
              </a:rPr>
              <a:t>It also assumes that the words in each document are generated based on this mixture of topics.</a:t>
            </a:r>
          </a:p>
          <a:p>
            <a:pPr lvl="1" algn="l"/>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15C49FD-6495-2FD8-4DF8-2C9B544944BC}"/>
              </a:ext>
            </a:extLst>
          </p:cNvPr>
          <p:cNvSpPr txBox="1"/>
          <p:nvPr/>
        </p:nvSpPr>
        <p:spPr>
          <a:xfrm>
            <a:off x="830269" y="3014911"/>
            <a:ext cx="10523531" cy="1015663"/>
          </a:xfrm>
          <a:prstGeom prst="rect">
            <a:avLst/>
          </a:prstGeom>
          <a:noFill/>
        </p:spPr>
        <p:txBody>
          <a:bodyPr wrap="square" rtlCol="0">
            <a:spAutoFit/>
          </a:body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2. Model Representation</a:t>
            </a:r>
            <a:r>
              <a:rPr lang="en-US" sz="1200" b="0" i="0"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200" b="0" i="0" dirty="0">
                <a:solidFill>
                  <a:schemeClr val="bg1"/>
                </a:solidFill>
                <a:effectLst/>
                <a:latin typeface="Times New Roman" panose="02020603050405020304" pitchFamily="18" charset="0"/>
                <a:cs typeface="Times New Roman" panose="02020603050405020304" pitchFamily="18" charset="0"/>
              </a:rPr>
              <a:t>In LDA, documents are represented as bags of words, disregarding word order and grammar.</a:t>
            </a:r>
          </a:p>
          <a:p>
            <a:pPr marL="742950" lvl="1" indent="-285750" algn="l">
              <a:buFont typeface="+mj-lt"/>
              <a:buAutoNum type="arabicPeriod"/>
            </a:pPr>
            <a:r>
              <a:rPr lang="en-US" sz="1200" b="0" i="0" dirty="0">
                <a:solidFill>
                  <a:schemeClr val="bg1"/>
                </a:solidFill>
                <a:effectLst/>
                <a:latin typeface="Times New Roman" panose="02020603050405020304" pitchFamily="18" charset="0"/>
                <a:cs typeface="Times New Roman" panose="02020603050405020304" pitchFamily="18" charset="0"/>
              </a:rPr>
              <a:t>The model represents each document as a probability distribution over a fixed number of topics, and each topic as a probability distribution over the entire vocabulary of words in the corpus.(</a:t>
            </a:r>
            <a:r>
              <a:rPr lang="en-US" sz="1200" b="0" i="0" dirty="0" err="1">
                <a:solidFill>
                  <a:schemeClr val="bg1"/>
                </a:solidFill>
                <a:effectLst/>
                <a:latin typeface="Times New Roman" panose="02020603050405020304" pitchFamily="18" charset="0"/>
                <a:cs typeface="Times New Roman" panose="02020603050405020304" pitchFamily="18" charset="0"/>
              </a:rPr>
              <a:t>efers</a:t>
            </a:r>
            <a:r>
              <a:rPr lang="en-US" sz="1200" b="0" i="0" dirty="0">
                <a:solidFill>
                  <a:schemeClr val="bg1"/>
                </a:solidFill>
                <a:effectLst/>
                <a:latin typeface="Times New Roman" panose="02020603050405020304" pitchFamily="18" charset="0"/>
                <a:cs typeface="Times New Roman" panose="02020603050405020304" pitchFamily="18" charset="0"/>
              </a:rPr>
              <a:t> to a collection of text documents that are used for analysis).</a:t>
            </a:r>
          </a:p>
          <a:p>
            <a:pPr lvl="1" algn="l"/>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13D939-CA36-C8ED-3D83-A8D18C3FC1FD}"/>
              </a:ext>
            </a:extLst>
          </p:cNvPr>
          <p:cNvSpPr txBox="1"/>
          <p:nvPr/>
        </p:nvSpPr>
        <p:spPr>
          <a:xfrm>
            <a:off x="830268" y="4366244"/>
            <a:ext cx="10523531" cy="1569660"/>
          </a:xfrm>
          <a:prstGeom prst="rect">
            <a:avLst/>
          </a:prstGeom>
          <a:noFill/>
        </p:spPr>
        <p:txBody>
          <a:bodyPr wrap="square" rtlCol="0">
            <a:spAutoFit/>
          </a:bodyPr>
          <a:lstStyle/>
          <a:p>
            <a:pPr lvl="1" algn="l"/>
            <a:r>
              <a:rPr lang="en-US" sz="1200" dirty="0">
                <a:solidFill>
                  <a:schemeClr val="bg1"/>
                </a:solidFill>
                <a:latin typeface="Times New Roman" panose="02020603050405020304" pitchFamily="18" charset="0"/>
                <a:cs typeface="Times New Roman" panose="02020603050405020304" pitchFamily="18" charset="0"/>
              </a:rPr>
              <a:t>Equation :</a:t>
            </a:r>
          </a:p>
          <a:p>
            <a:pPr lvl="1" algn="just"/>
            <a:r>
              <a:rPr lang="en-US" sz="1200" dirty="0">
                <a:solidFill>
                  <a:schemeClr val="bg1"/>
                </a:solidFill>
                <a:latin typeface="Times New Roman" panose="02020603050405020304" pitchFamily="18" charset="0"/>
                <a:cs typeface="Times New Roman" panose="02020603050405020304" pitchFamily="18" charset="0"/>
              </a:rPr>
              <a:t>	</a:t>
            </a:r>
            <a:r>
              <a:rPr lang="en-US" sz="1200" b="0" i="0" dirty="0">
                <a:solidFill>
                  <a:srgbClr val="E8E8E6"/>
                </a:solidFill>
                <a:effectLst/>
                <a:latin typeface="Times New Roman" panose="02020603050405020304" pitchFamily="18" charset="0"/>
                <a:cs typeface="Times New Roman" panose="02020603050405020304" pitchFamily="18" charset="0"/>
              </a:rPr>
              <a:t>p(w, z, </a:t>
            </a:r>
            <a:r>
              <a:rPr lang="el-GR" sz="1200" b="0" i="0" dirty="0">
                <a:solidFill>
                  <a:srgbClr val="E8E8E6"/>
                </a:solidFill>
                <a:effectLst/>
                <a:latin typeface="Times New Roman" panose="02020603050405020304" pitchFamily="18" charset="0"/>
                <a:cs typeface="Times New Roman" panose="02020603050405020304" pitchFamily="18" charset="0"/>
              </a:rPr>
              <a:t>θ, φ) = </a:t>
            </a:r>
            <a:r>
              <a:rPr lang="en-US" sz="1200" b="0" i="0" dirty="0">
                <a:solidFill>
                  <a:srgbClr val="E8E8E6"/>
                </a:solidFill>
                <a:effectLst/>
                <a:latin typeface="Times New Roman" panose="02020603050405020304" pitchFamily="18" charset="0"/>
                <a:cs typeface="Times New Roman" panose="02020603050405020304" pitchFamily="18" charset="0"/>
              </a:rPr>
              <a:t>p(</a:t>
            </a:r>
            <a:r>
              <a:rPr lang="en-US" sz="1200" b="0" i="0" dirty="0" err="1">
                <a:solidFill>
                  <a:srgbClr val="E8E8E6"/>
                </a:solidFill>
                <a:effectLst/>
                <a:latin typeface="Times New Roman" panose="02020603050405020304" pitchFamily="18" charset="0"/>
                <a:cs typeface="Times New Roman" panose="02020603050405020304" pitchFamily="18" charset="0"/>
              </a:rPr>
              <a:t>w|z</a:t>
            </a:r>
            <a:r>
              <a:rPr lang="en-US" sz="1200" b="0" i="0" dirty="0">
                <a:solidFill>
                  <a:srgbClr val="E8E8E6"/>
                </a:solidFill>
                <a:effectLst/>
                <a:latin typeface="Times New Roman" panose="02020603050405020304" pitchFamily="18" charset="0"/>
                <a:cs typeface="Times New Roman" panose="02020603050405020304" pitchFamily="18" charset="0"/>
              </a:rPr>
              <a:t>, </a:t>
            </a:r>
            <a:r>
              <a:rPr lang="el-GR" sz="1200" b="0" i="0" dirty="0">
                <a:solidFill>
                  <a:srgbClr val="E8E8E6"/>
                </a:solidFill>
                <a:effectLst/>
                <a:latin typeface="Times New Roman" panose="02020603050405020304" pitchFamily="18" charset="0"/>
                <a:cs typeface="Times New Roman" panose="02020603050405020304" pitchFamily="18" charset="0"/>
              </a:rPr>
              <a:t>φ)</a:t>
            </a:r>
            <a:r>
              <a:rPr lang="en-US" sz="1200" b="0" i="0" dirty="0">
                <a:solidFill>
                  <a:srgbClr val="E8E8E6"/>
                </a:solidFill>
                <a:effectLst/>
                <a:latin typeface="Times New Roman" panose="02020603050405020304" pitchFamily="18" charset="0"/>
                <a:cs typeface="Times New Roman" panose="02020603050405020304" pitchFamily="18" charset="0"/>
              </a:rPr>
              <a:t>p(z|</a:t>
            </a:r>
            <a:r>
              <a:rPr lang="el-GR" sz="1200" b="0" i="0" dirty="0">
                <a:solidFill>
                  <a:srgbClr val="E8E8E6"/>
                </a:solidFill>
                <a:effectLst/>
                <a:latin typeface="Times New Roman" panose="02020603050405020304" pitchFamily="18" charset="0"/>
                <a:cs typeface="Times New Roman" panose="02020603050405020304" pitchFamily="18" charset="0"/>
              </a:rPr>
              <a:t>θ)</a:t>
            </a:r>
            <a:r>
              <a:rPr lang="en-US" sz="1200" b="0" i="0" dirty="0">
                <a:solidFill>
                  <a:srgbClr val="E8E8E6"/>
                </a:solidFill>
                <a:effectLst/>
                <a:latin typeface="Times New Roman" panose="02020603050405020304" pitchFamily="18" charset="0"/>
                <a:cs typeface="Times New Roman" panose="02020603050405020304" pitchFamily="18" charset="0"/>
              </a:rPr>
              <a:t>p(</a:t>
            </a:r>
            <a:r>
              <a:rPr lang="el-GR" sz="1200" b="0" i="0" dirty="0">
                <a:solidFill>
                  <a:srgbClr val="E8E8E6"/>
                </a:solidFill>
                <a:effectLst/>
                <a:latin typeface="Times New Roman" panose="02020603050405020304" pitchFamily="18" charset="0"/>
                <a:cs typeface="Times New Roman" panose="02020603050405020304" pitchFamily="18" charset="0"/>
              </a:rPr>
              <a:t>θ|α)</a:t>
            </a:r>
            <a:r>
              <a:rPr lang="en-US" sz="1200" b="0" i="0" dirty="0">
                <a:solidFill>
                  <a:srgbClr val="E8E8E6"/>
                </a:solidFill>
                <a:effectLst/>
                <a:latin typeface="Times New Roman" panose="02020603050405020304" pitchFamily="18" charset="0"/>
                <a:cs typeface="Times New Roman" panose="02020603050405020304" pitchFamily="18" charset="0"/>
              </a:rPr>
              <a:t>p(</a:t>
            </a:r>
            <a:r>
              <a:rPr lang="el-GR" sz="1200" b="0" i="0" dirty="0">
                <a:solidFill>
                  <a:srgbClr val="E8E8E6"/>
                </a:solidFill>
                <a:effectLst/>
                <a:latin typeface="Times New Roman" panose="02020603050405020304" pitchFamily="18" charset="0"/>
                <a:cs typeface="Times New Roman" panose="02020603050405020304" pitchFamily="18" charset="0"/>
              </a:rPr>
              <a:t>φ|β)</a:t>
            </a:r>
            <a:endParaRPr lang="en-US" sz="1200" b="0" i="0" dirty="0">
              <a:solidFill>
                <a:srgbClr val="E8E8E6"/>
              </a:solidFill>
              <a:effectLst/>
              <a:latin typeface="Times New Roman" panose="02020603050405020304" pitchFamily="18" charset="0"/>
              <a:cs typeface="Times New Roman" panose="02020603050405020304" pitchFamily="18" charset="0"/>
            </a:endParaRPr>
          </a:p>
          <a:p>
            <a:pPr lvl="1" algn="just"/>
            <a:endParaRPr lang="en-US" sz="1200" dirty="0">
              <a:solidFill>
                <a:srgbClr val="E8E8E6"/>
              </a:solidFill>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w represents the set of all words in the corpus</a:t>
            </a:r>
          </a:p>
          <a:p>
            <a:pPr lvl="2"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z represents the topic assignments for each word</a:t>
            </a:r>
          </a:p>
          <a:p>
            <a:pPr lvl="2"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θ represents the topic proportions for each document</a:t>
            </a:r>
          </a:p>
          <a:p>
            <a:pPr lvl="2"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φ represents the word distributions for each topic</a:t>
            </a:r>
          </a:p>
          <a:p>
            <a:pPr lvl="1" algn="just"/>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23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Latent Dirichlet Allocation (LDA)</a:t>
            </a:r>
            <a:endParaRPr lang="en-US" dirty="0"/>
          </a:p>
        </p:txBody>
      </p:sp>
      <p:sp>
        <p:nvSpPr>
          <p:cNvPr id="3" name="TextBox 2">
            <a:extLst>
              <a:ext uri="{FF2B5EF4-FFF2-40B4-BE49-F238E27FC236}">
                <a16:creationId xmlns:a16="http://schemas.microsoft.com/office/drawing/2014/main" id="{E00C585B-BDED-B12F-7DC6-26317AA6B702}"/>
              </a:ext>
            </a:extLst>
          </p:cNvPr>
          <p:cNvSpPr txBox="1"/>
          <p:nvPr/>
        </p:nvSpPr>
        <p:spPr>
          <a:xfrm>
            <a:off x="914400" y="1476093"/>
            <a:ext cx="7648575" cy="1200329"/>
          </a:xfrm>
          <a:prstGeom prst="rect">
            <a:avLst/>
          </a:prstGeom>
          <a:noFill/>
        </p:spPr>
        <p:txBody>
          <a:bodyPr wrap="square" rtlCol="0">
            <a:spAutoFit/>
          </a:body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3.  Topic Discovery</a:t>
            </a:r>
            <a:r>
              <a:rPr lang="en-US" sz="1200" b="0" i="0"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LDA aims to learn two main sets of parameters: the distribution of topics in each document and the distribution of words in each topic.</a:t>
            </a: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It does this by iteratively updating these distributions to maximize the likelihood of observing the given set of documents.</a:t>
            </a:r>
            <a:endParaRPr lang="en-US" sz="1200" dirty="0">
              <a:solidFill>
                <a:schemeClr val="bg1"/>
              </a:solidFill>
              <a:latin typeface="Times New Roman" panose="02020603050405020304" pitchFamily="18" charset="0"/>
              <a:cs typeface="Times New Roman" panose="02020603050405020304" pitchFamily="18" charset="0"/>
            </a:endParaRPr>
          </a:p>
          <a:p>
            <a:pPr lvl="1" algn="l"/>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D12BA83-22CF-0866-2DBA-D079873084D2}"/>
              </a:ext>
            </a:extLst>
          </p:cNvPr>
          <p:cNvSpPr txBox="1"/>
          <p:nvPr/>
        </p:nvSpPr>
        <p:spPr>
          <a:xfrm>
            <a:off x="914400" y="3421806"/>
            <a:ext cx="10523531" cy="1200329"/>
          </a:xfrm>
          <a:prstGeom prst="rect">
            <a:avLst/>
          </a:prstGeom>
          <a:noFill/>
        </p:spPr>
        <p:txBody>
          <a:bodyPr wrap="square" rtlCol="0">
            <a:spAutoFit/>
          </a:body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4.  Generative Process</a:t>
            </a:r>
            <a:r>
              <a:rPr lang="en-US" sz="1200" b="0" i="0"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LDA assumes a generative process for creating documents:</a:t>
            </a:r>
          </a:p>
          <a:p>
            <a:pPr marL="1200150" lvl="2"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For each document, choose a distribution of topics.</a:t>
            </a:r>
          </a:p>
          <a:p>
            <a:pPr marL="1200150" lvl="2"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For each word in the document:</a:t>
            </a:r>
          </a:p>
          <a:p>
            <a:pPr marL="1657350" lvl="3"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Choose a topic from the topic distribution.</a:t>
            </a:r>
          </a:p>
          <a:p>
            <a:pPr marL="1657350" lvl="3"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Choose a word from the corresponding topic's word distribution.</a:t>
            </a:r>
          </a:p>
        </p:txBody>
      </p:sp>
    </p:spTree>
    <p:extLst>
      <p:ext uri="{BB962C8B-B14F-4D97-AF65-F5344CB8AC3E}">
        <p14:creationId xmlns:p14="http://schemas.microsoft.com/office/powerpoint/2010/main" val="33615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Overview of the topic modeling technique</a:t>
            </a:r>
            <a:endParaRPr lang="en-US" dirty="0"/>
          </a:p>
        </p:txBody>
      </p:sp>
      <p:sp>
        <p:nvSpPr>
          <p:cNvPr id="3" name="TextBox 2">
            <a:extLst>
              <a:ext uri="{FF2B5EF4-FFF2-40B4-BE49-F238E27FC236}">
                <a16:creationId xmlns:a16="http://schemas.microsoft.com/office/drawing/2014/main" id="{E00C585B-BDED-B12F-7DC6-26317AA6B702}"/>
              </a:ext>
            </a:extLst>
          </p:cNvPr>
          <p:cNvSpPr txBox="1"/>
          <p:nvPr/>
        </p:nvSpPr>
        <p:spPr>
          <a:xfrm>
            <a:off x="914400" y="1476093"/>
            <a:ext cx="8277225" cy="2308324"/>
          </a:xfrm>
          <a:prstGeom prst="rect">
            <a:avLst/>
          </a:prstGeom>
          <a:noFill/>
        </p:spPr>
        <p:txBody>
          <a:bodyPr wrap="square" rtlCol="0">
            <a:spAutoFit/>
          </a:bodyPr>
          <a:lstStyle/>
          <a:p>
            <a:pPr algn="l"/>
            <a:r>
              <a:rPr lang="en-US" sz="1200" dirty="0">
                <a:solidFill>
                  <a:schemeClr val="bg1"/>
                </a:solidFill>
                <a:latin typeface="Times New Roman" panose="02020603050405020304" pitchFamily="18" charset="0"/>
                <a:cs typeface="Times New Roman" panose="02020603050405020304" pitchFamily="18" charset="0"/>
              </a:rPr>
              <a:t>A</a:t>
            </a:r>
            <a:r>
              <a:rPr lang="en-US" sz="1200" b="0" i="0" dirty="0">
                <a:solidFill>
                  <a:schemeClr val="bg1"/>
                </a:solidFill>
                <a:effectLst/>
                <a:latin typeface="Times New Roman" panose="02020603050405020304" pitchFamily="18" charset="0"/>
                <a:cs typeface="Times New Roman" panose="02020603050405020304" pitchFamily="18" charset="0"/>
              </a:rPr>
              <a:t>n unsupervised learning algorithm that assigns a probability distribution over words to each topic and a probability distribution over topics to each document.</a:t>
            </a:r>
          </a:p>
          <a:p>
            <a:pPr algn="l"/>
            <a:endParaRPr lang="en-US" sz="1200" dirty="0">
              <a:solidFill>
                <a:schemeClr val="bg1"/>
              </a:solidFill>
              <a:latin typeface="Times New Roman" panose="02020603050405020304" pitchFamily="18" charset="0"/>
              <a:cs typeface="Times New Roman" panose="02020603050405020304" pitchFamily="18" charset="0"/>
            </a:endParaRPr>
          </a:p>
          <a:p>
            <a:pPr algn="l"/>
            <a:r>
              <a:rPr lang="en-US" sz="1200" b="1" i="0" u="sng" dirty="0">
                <a:solidFill>
                  <a:schemeClr val="bg1"/>
                </a:solidFill>
                <a:effectLst/>
                <a:latin typeface="Times New Roman" panose="02020603050405020304" pitchFamily="18" charset="0"/>
                <a:cs typeface="Times New Roman" panose="02020603050405020304" pitchFamily="18" charset="0"/>
              </a:rPr>
              <a:t>Number of Topics Chosen:</a:t>
            </a:r>
            <a:endParaRPr lang="en-US" sz="1200" b="1" u="sng"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In the presented model, 10 topics were chosen to represent the underlying themes within the text data.</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1" i="0" u="sng" dirty="0">
                <a:solidFill>
                  <a:schemeClr val="bg1"/>
                </a:solidFill>
                <a:effectLst/>
                <a:latin typeface="Times New Roman" panose="02020603050405020304" pitchFamily="18" charset="0"/>
                <a:cs typeface="Times New Roman" panose="02020603050405020304" pitchFamily="18" charset="0"/>
              </a:rPr>
              <a:t>Generated Topics and Keywords</a:t>
            </a:r>
            <a:r>
              <a:rPr lang="en-US" sz="1200" b="0" i="0" u="sng" dirty="0">
                <a:solidFill>
                  <a:schemeClr val="bg1"/>
                </a:solidFill>
                <a:effectLst/>
                <a:latin typeface="Times New Roman" panose="02020603050405020304" pitchFamily="18" charset="0"/>
                <a:cs typeface="Times New Roman" panose="02020603050405020304" pitchFamily="18" charset="0"/>
              </a:rPr>
              <a:t>:</a:t>
            </a:r>
          </a:p>
          <a:p>
            <a:pPr algn="l"/>
            <a:r>
              <a:rPr lang="en-US" sz="1200" b="0" i="0" dirty="0">
                <a:solidFill>
                  <a:schemeClr val="bg1"/>
                </a:solidFill>
                <a:effectLst/>
                <a:latin typeface="Times New Roman" panose="02020603050405020304" pitchFamily="18" charset="0"/>
                <a:cs typeface="Times New Roman" panose="02020603050405020304" pitchFamily="18" charset="0"/>
              </a:rPr>
              <a:t>The 10 topics extracted from the data are represented as a list of tuples, where each tuple consists of the topic number and its corresponding keywords. These keywords represent the terms that are most strongly associated with each topic.</a:t>
            </a:r>
          </a:p>
          <a:p>
            <a:pPr algn="l"/>
            <a:r>
              <a:rPr lang="en-US" sz="1200" b="0" i="0" dirty="0">
                <a:solidFill>
                  <a:schemeClr val="bg1"/>
                </a:solidFill>
                <a:effectLst/>
                <a:latin typeface="Times New Roman" panose="02020603050405020304" pitchFamily="18" charset="0"/>
                <a:cs typeface="Times New Roman" panose="02020603050405020304" pitchFamily="18" charset="0"/>
              </a:rPr>
              <a:t>For example, Topic 0 is characterized by words such as “house", “host", "stay", "</a:t>
            </a:r>
            <a:r>
              <a:rPr lang="en-US" sz="1200" b="0" i="0" dirty="0" err="1">
                <a:solidFill>
                  <a:schemeClr val="bg1"/>
                </a:solidFill>
                <a:effectLst/>
                <a:latin typeface="Times New Roman" panose="02020603050405020304" pitchFamily="18" charset="0"/>
                <a:cs typeface="Times New Roman" panose="02020603050405020304" pitchFamily="18" charset="0"/>
              </a:rPr>
              <a:t>tre</a:t>
            </a:r>
            <a:r>
              <a:rPr lang="en-US" sz="1200" b="0" i="0" dirty="0">
                <a:solidFill>
                  <a:schemeClr val="bg1"/>
                </a:solidFill>
                <a:effectLst/>
                <a:latin typeface="Times New Roman" panose="02020603050405020304" pitchFamily="18" charset="0"/>
                <a:cs typeface="Times New Roman" panose="02020603050405020304" pitchFamily="18" charset="0"/>
              </a:rPr>
              <a:t>", "place", "nice", etc.</a:t>
            </a:r>
          </a:p>
          <a:p>
            <a:endParaRPr lang="en-US" sz="1200" b="0" i="0" u="sng" dirty="0">
              <a:solidFill>
                <a:schemeClr val="bg1"/>
              </a:solidFill>
              <a:effectLst/>
              <a:latin typeface="Times New Roman" panose="02020603050405020304" pitchFamily="18" charset="0"/>
              <a:cs typeface="Times New Roman" panose="02020603050405020304" pitchFamily="18" charset="0"/>
            </a:endParaRPr>
          </a:p>
          <a:p>
            <a:pPr algn="l"/>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576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0" i="0" dirty="0">
                <a:effectLst/>
                <a:latin typeface="Söhne"/>
              </a:rPr>
              <a:t>Output of the topic modeling technique</a:t>
            </a:r>
            <a:endParaRPr lang="en-US" dirty="0"/>
          </a:p>
        </p:txBody>
      </p:sp>
      <p:sp>
        <p:nvSpPr>
          <p:cNvPr id="9" name="TextBox 8">
            <a:extLst>
              <a:ext uri="{FF2B5EF4-FFF2-40B4-BE49-F238E27FC236}">
                <a16:creationId xmlns:a16="http://schemas.microsoft.com/office/drawing/2014/main" id="{26EE695F-2525-D274-6AEF-7EA802FFBE7C}"/>
              </a:ext>
            </a:extLst>
          </p:cNvPr>
          <p:cNvSpPr txBox="1"/>
          <p:nvPr/>
        </p:nvSpPr>
        <p:spPr>
          <a:xfrm>
            <a:off x="6343159" y="2565712"/>
            <a:ext cx="4734415" cy="2862322"/>
          </a:xfrm>
          <a:prstGeom prst="rect">
            <a:avLst/>
          </a:prstGeom>
          <a:noFill/>
        </p:spPr>
        <p:txBody>
          <a:bodyPr wrap="square">
            <a:spAutoFit/>
          </a:bodyPr>
          <a:lstStyle/>
          <a:p>
            <a:endParaRPr lang="en-US" sz="1200" dirty="0">
              <a:solidFill>
                <a:schemeClr val="bg1"/>
              </a:solidFill>
              <a:latin typeface="Times New Roman" panose="02020603050405020304" pitchFamily="18" charset="0"/>
              <a:cs typeface="Times New Roman" panose="02020603050405020304" pitchFamily="18" charset="0"/>
            </a:endParaRPr>
          </a:p>
          <a:p>
            <a:pPr algn="l"/>
            <a:r>
              <a:rPr lang="en-US" sz="1200" b="1" i="0" u="sng" dirty="0">
                <a:solidFill>
                  <a:schemeClr val="bg1"/>
                </a:solidFill>
                <a:effectLst/>
                <a:latin typeface="Times New Roman" panose="02020603050405020304" pitchFamily="18" charset="0"/>
                <a:cs typeface="Times New Roman" panose="02020603050405020304" pitchFamily="18" charset="0"/>
              </a:rPr>
              <a:t>Topic 0</a:t>
            </a:r>
            <a:r>
              <a:rPr lang="en-US" sz="1200" b="0" i="0" dirty="0">
                <a:solidFill>
                  <a:schemeClr val="bg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Keywords: "good", "make", "place", "apartment", "lot", "great", "recommend", "go", "lovely", "stay"</a:t>
            </a: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Probabilities: 0.029, 0.024, 0.024, 0.018, 0.018, 0.018, 0.018, 0.018, 0.018, 0.012</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r>
              <a:rPr lang="en-US" sz="1200" b="0" i="0" dirty="0">
                <a:solidFill>
                  <a:schemeClr val="bg1"/>
                </a:solidFill>
                <a:effectLst/>
                <a:latin typeface="Times New Roman" panose="02020603050405020304" pitchFamily="18" charset="0"/>
                <a:cs typeface="Times New Roman" panose="02020603050405020304" pitchFamily="18" charset="0"/>
              </a:rPr>
              <a:t>These probabilities indicate the likelihood of each word occurring in documents assigned to this topic. The higher the probability, the more significant the word is for that topic. The word "good" has a probability of 0.029, suggesting it is quite significant in this topic.</a:t>
            </a:r>
          </a:p>
          <a:p>
            <a:pPr algn="l"/>
            <a:r>
              <a:rPr lang="en-US" sz="1200" b="0" i="0" dirty="0">
                <a:solidFill>
                  <a:schemeClr val="bg1"/>
                </a:solidFill>
                <a:effectLst/>
                <a:latin typeface="Times New Roman" panose="02020603050405020304" pitchFamily="18" charset="0"/>
                <a:cs typeface="Times New Roman" panose="02020603050405020304" pitchFamily="18" charset="0"/>
              </a:rPr>
              <a:t> Similarly, "make", "place", "apartment", "lot", "great", "recommend", "go", and "lovely" all have probabilities of 0.024 or 0.018, indicating their importance in representing this topic.</a:t>
            </a:r>
          </a:p>
          <a:p>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0BB8626-8FA3-B8E3-2D99-D7BBB10B1CAD}"/>
              </a:ext>
            </a:extLst>
          </p:cNvPr>
          <p:cNvSpPr txBox="1"/>
          <p:nvPr/>
        </p:nvSpPr>
        <p:spPr>
          <a:xfrm>
            <a:off x="1050587" y="1429966"/>
            <a:ext cx="8179138" cy="646331"/>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values multiplied by each keyword in the topic represent the importance or weight of that word within the topic. In the context of Latent Dirichlet Allocation (LDA), these values are typically calculated based on probabilities.</a:t>
            </a:r>
          </a:p>
          <a:p>
            <a:endParaRPr lang="en-US" sz="1200" dirty="0">
              <a:latin typeface="Times New Roman" panose="02020603050405020304" pitchFamily="18" charset="0"/>
              <a:cs typeface="Times New Roman" panose="02020603050405020304" pitchFamily="18" charset="0"/>
            </a:endParaRPr>
          </a:p>
        </p:txBody>
      </p:sp>
      <p:pic>
        <p:nvPicPr>
          <p:cNvPr id="13" name="Picture 12" descr="A screenshot of a computer program">
            <a:extLst>
              <a:ext uri="{FF2B5EF4-FFF2-40B4-BE49-F238E27FC236}">
                <a16:creationId xmlns:a16="http://schemas.microsoft.com/office/drawing/2014/main" id="{04DD9A64-F07C-F4FB-A695-83ABEFA0BE6F}"/>
              </a:ext>
            </a:extLst>
          </p:cNvPr>
          <p:cNvPicPr>
            <a:picLocks noChangeAspect="1"/>
          </p:cNvPicPr>
          <p:nvPr/>
        </p:nvPicPr>
        <p:blipFill>
          <a:blip r:embed="rId3"/>
          <a:stretch>
            <a:fillRect/>
          </a:stretch>
        </p:blipFill>
        <p:spPr>
          <a:xfrm>
            <a:off x="490573" y="2942446"/>
            <a:ext cx="5358269" cy="2864968"/>
          </a:xfrm>
          <a:prstGeom prst="rect">
            <a:avLst/>
          </a:prstGeom>
        </p:spPr>
      </p:pic>
    </p:spTree>
    <p:extLst>
      <p:ext uri="{BB962C8B-B14F-4D97-AF65-F5344CB8AC3E}">
        <p14:creationId xmlns:p14="http://schemas.microsoft.com/office/powerpoint/2010/main" val="293481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3" name="Text Placeholder 14">
            <a:extLst>
              <a:ext uri="{FF2B5EF4-FFF2-40B4-BE49-F238E27FC236}">
                <a16:creationId xmlns:a16="http://schemas.microsoft.com/office/drawing/2014/main" id="{AF317328-999C-98D1-1C5F-32F768A92A31}"/>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err="1">
                <a:solidFill>
                  <a:schemeClr val="accent1"/>
                </a:solidFill>
                <a:effectLst/>
                <a:latin typeface="Arial" panose="020B0604020202020204" pitchFamily="34" charset="0"/>
              </a:rPr>
              <a:t>Intertopic</a:t>
            </a:r>
            <a:r>
              <a:rPr lang="en-US" b="0" i="0" dirty="0">
                <a:solidFill>
                  <a:schemeClr val="accent1"/>
                </a:solidFill>
                <a:effectLst/>
                <a:latin typeface="Arial" panose="020B0604020202020204" pitchFamily="34" charset="0"/>
              </a:rPr>
              <a:t> Distance Map</a:t>
            </a:r>
            <a:endParaRPr lang="en-US" dirty="0">
              <a:solidFill>
                <a:schemeClr val="accent1"/>
              </a:solidFill>
            </a:endParaRPr>
          </a:p>
        </p:txBody>
      </p:sp>
      <p:pic>
        <p:nvPicPr>
          <p:cNvPr id="5" name="Picture 4" descr="A screenshot of a graph">
            <a:extLst>
              <a:ext uri="{FF2B5EF4-FFF2-40B4-BE49-F238E27FC236}">
                <a16:creationId xmlns:a16="http://schemas.microsoft.com/office/drawing/2014/main" id="{6080E2EB-5625-7F2C-B520-39F23CF38049}"/>
              </a:ext>
            </a:extLst>
          </p:cNvPr>
          <p:cNvPicPr>
            <a:picLocks noChangeAspect="1"/>
          </p:cNvPicPr>
          <p:nvPr/>
        </p:nvPicPr>
        <p:blipFill>
          <a:blip r:embed="rId3"/>
          <a:stretch>
            <a:fillRect/>
          </a:stretch>
        </p:blipFill>
        <p:spPr>
          <a:xfrm>
            <a:off x="385464" y="2036618"/>
            <a:ext cx="6547350" cy="3814863"/>
          </a:xfrm>
          <a:prstGeom prst="rect">
            <a:avLst/>
          </a:prstGeom>
        </p:spPr>
      </p:pic>
      <p:sp>
        <p:nvSpPr>
          <p:cNvPr id="7" name="TextBox 6">
            <a:extLst>
              <a:ext uri="{FF2B5EF4-FFF2-40B4-BE49-F238E27FC236}">
                <a16:creationId xmlns:a16="http://schemas.microsoft.com/office/drawing/2014/main" id="{16A0112C-7C62-D82E-24B5-CCB929FE12C9}"/>
              </a:ext>
            </a:extLst>
          </p:cNvPr>
          <p:cNvSpPr txBox="1"/>
          <p:nvPr/>
        </p:nvSpPr>
        <p:spPr>
          <a:xfrm>
            <a:off x="7120467" y="2225655"/>
            <a:ext cx="4566708" cy="2308324"/>
          </a:xfrm>
          <a:prstGeom prst="rect">
            <a:avLst/>
          </a:prstGeom>
          <a:noFill/>
        </p:spPr>
        <p:txBody>
          <a:bodyPr wrap="square">
            <a:spAutoFit/>
          </a:bodyPr>
          <a:lstStyle/>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This is displayed on the left side of the visualization and represents the relationships between topics in a two-dimensional space.</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Each bubble represents a topic, and the distance between bubbles indicates the similarity between topics.</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Topics that are closer together are more similar in terms of the words they contain.</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By hovering over each bubble, you can see the topic number and its relative prevalence in the dataset.</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650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a:bodyPr>
          <a:lstStyle/>
          <a:p>
            <a:pPr marL="285750"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Topic modeling is a frequently used approach to discover hidden semantic patterns portrayed by a text corpus and automatically identify topics that exist inside it.</a:t>
            </a:r>
            <a:br>
              <a:rPr lang="en-US" sz="1200" b="0" i="0" dirty="0">
                <a:effectLst/>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Namely, it’s a type of statistical modeling that leverages </a:t>
            </a:r>
            <a:r>
              <a:rPr lang="en-US" sz="1200" b="1"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unsupervised machine learning</a:t>
            </a:r>
            <a:r>
              <a:rPr lang="en-US" sz="1200" b="0" i="0" dirty="0">
                <a:effectLst/>
                <a:latin typeface="Times New Roman" panose="02020603050405020304" pitchFamily="18" charset="0"/>
                <a:cs typeface="Times New Roman" panose="02020603050405020304" pitchFamily="18" charset="0"/>
              </a:rPr>
              <a:t> to analyze and identify clusters or groups of similar words within a body of text.</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For example, a topic modeling algorithm may be deployed to determine whether the contents of a document imply it’s an invoice, complaint, or contract.</a:t>
            </a:r>
          </a:p>
          <a:p>
            <a:pPr marL="0" indent="0" algn="l" rtl="0">
              <a:buNone/>
            </a:pPr>
            <a:r>
              <a:rPr lang="en-US" sz="1200" b="0" i="0" dirty="0">
                <a:effectLst/>
                <a:latin typeface="Times New Roman" panose="02020603050405020304" pitchFamily="18" charset="0"/>
                <a:cs typeface="Times New Roman" panose="02020603050405020304" pitchFamily="18" charset="0"/>
              </a:rPr>
              <a:t>Consider a scenario where a business employs a single individual to review each piece of unstructured data and segment them based on the underlying topic. It would be an impossible task . It would take a significant amount of time to complete and be extremely tedious, plus there’s much more risk involved since humans are naturally biased and more error-prone than machines.</a:t>
            </a:r>
          </a:p>
          <a:p>
            <a:pPr marL="0" indent="0" algn="l" rtl="0">
              <a:buNone/>
            </a:pPr>
            <a:r>
              <a:rPr lang="en-US" sz="1200" b="0" i="0" dirty="0">
                <a:effectLst/>
                <a:latin typeface="Times New Roman" panose="02020603050405020304" pitchFamily="18" charset="0"/>
                <a:cs typeface="Times New Roman" panose="02020603050405020304" pitchFamily="18" charset="0"/>
              </a:rPr>
              <a:t>The solution is </a:t>
            </a:r>
            <a:r>
              <a:rPr lang="en-US" sz="1200" b="1" i="0" dirty="0">
                <a:effectLst/>
                <a:latin typeface="Times New Roman" panose="02020603050405020304" pitchFamily="18" charset="0"/>
                <a:cs typeface="Times New Roman" panose="02020603050405020304" pitchFamily="18" charset="0"/>
              </a:rPr>
              <a:t>topic modeling</a:t>
            </a:r>
            <a:r>
              <a:rPr lang="en-US" sz="1200" b="0" i="0" dirty="0">
                <a:effectLst/>
                <a:latin typeface="Times New Roman" panose="02020603050405020304" pitchFamily="18" charset="0"/>
                <a:cs typeface="Times New Roman" panose="02020603050405020304" pitchFamily="18" charset="0"/>
              </a:rPr>
              <a:t>.</a:t>
            </a:r>
          </a:p>
          <a:p>
            <a:pPr marL="0" indent="0">
              <a:buNone/>
            </a:pPr>
            <a:endParaRPr lang="en-US" sz="1200" b="0" i="0" dirty="0">
              <a:effectLst/>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Introduction</a:t>
            </a:r>
          </a:p>
        </p:txBody>
      </p:sp>
    </p:spTree>
    <p:extLst>
      <p:ext uri="{BB962C8B-B14F-4D97-AF65-F5344CB8AC3E}">
        <p14:creationId xmlns:p14="http://schemas.microsoft.com/office/powerpoint/2010/main" val="203793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3" name="Text Placeholder 14">
            <a:extLst>
              <a:ext uri="{FF2B5EF4-FFF2-40B4-BE49-F238E27FC236}">
                <a16:creationId xmlns:a16="http://schemas.microsoft.com/office/drawing/2014/main" id="{AF317328-999C-98D1-1C5F-32F768A92A31}"/>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solidFill>
                  <a:schemeClr val="accent1"/>
                </a:solidFill>
                <a:effectLst/>
                <a:latin typeface="Söhne"/>
              </a:rPr>
              <a:t>hovering over each bubble</a:t>
            </a:r>
            <a:endParaRPr lang="en-US" dirty="0">
              <a:solidFill>
                <a:schemeClr val="accent1"/>
              </a:solidFill>
            </a:endParaRPr>
          </a:p>
        </p:txBody>
      </p:sp>
      <p:pic>
        <p:nvPicPr>
          <p:cNvPr id="6" name="Picture 5" descr="A screenshot of a computer&#10;&#10;Description automatically generated">
            <a:extLst>
              <a:ext uri="{FF2B5EF4-FFF2-40B4-BE49-F238E27FC236}">
                <a16:creationId xmlns:a16="http://schemas.microsoft.com/office/drawing/2014/main" id="{28B0B5E7-EFF1-D2CA-0087-28FEC3BD1367}"/>
              </a:ext>
            </a:extLst>
          </p:cNvPr>
          <p:cNvPicPr>
            <a:picLocks noChangeAspect="1"/>
          </p:cNvPicPr>
          <p:nvPr/>
        </p:nvPicPr>
        <p:blipFill>
          <a:blip r:embed="rId3"/>
          <a:stretch>
            <a:fillRect/>
          </a:stretch>
        </p:blipFill>
        <p:spPr>
          <a:xfrm>
            <a:off x="186385" y="1838997"/>
            <a:ext cx="5703536" cy="3427270"/>
          </a:xfrm>
          <a:prstGeom prst="rect">
            <a:avLst/>
          </a:prstGeom>
        </p:spPr>
      </p:pic>
      <p:sp>
        <p:nvSpPr>
          <p:cNvPr id="9" name="TextBox 8">
            <a:extLst>
              <a:ext uri="{FF2B5EF4-FFF2-40B4-BE49-F238E27FC236}">
                <a16:creationId xmlns:a16="http://schemas.microsoft.com/office/drawing/2014/main" id="{CDB2811E-101A-3EBA-1216-7979DE63ED5B}"/>
              </a:ext>
            </a:extLst>
          </p:cNvPr>
          <p:cNvSpPr txBox="1"/>
          <p:nvPr/>
        </p:nvSpPr>
        <p:spPr>
          <a:xfrm>
            <a:off x="6224058" y="2403225"/>
            <a:ext cx="4482042" cy="1754326"/>
          </a:xfrm>
          <a:prstGeom prst="rect">
            <a:avLst/>
          </a:prstGeom>
          <a:noFill/>
        </p:spPr>
        <p:txBody>
          <a:bodyPr wrap="square">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a:t>
            </a:r>
            <a:r>
              <a:rPr lang="en-US" sz="1200" b="0" i="0" dirty="0" err="1">
                <a:solidFill>
                  <a:schemeClr val="bg1"/>
                </a:solidFill>
                <a:effectLst/>
                <a:latin typeface="Times New Roman" panose="02020603050405020304" pitchFamily="18" charset="0"/>
                <a:cs typeface="Times New Roman" panose="02020603050405020304" pitchFamily="18" charset="0"/>
              </a:rPr>
              <a:t>Intertopic</a:t>
            </a:r>
            <a:r>
              <a:rPr lang="en-US" sz="1200" b="0" i="0" dirty="0">
                <a:solidFill>
                  <a:schemeClr val="bg1"/>
                </a:solidFill>
                <a:effectLst/>
                <a:latin typeface="Times New Roman" panose="02020603050405020304" pitchFamily="18" charset="0"/>
                <a:cs typeface="Times New Roman" panose="02020603050405020304" pitchFamily="18" charset="0"/>
              </a:rPr>
              <a:t> Distance Map visually represents the relationships between topics. Topics that appear closer together on the map are more similar in terms of the words they contain. Conversely, topics that are farther apart are less similar. This proximity helps identify clusters of related topics and understand their thematic coherence.</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For instance, if Topic 1 , Topic 2, Topic 3 are located far apart on the map, it suggests that they are distinct and have different word distributions</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83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3" name="Text Placeholder 14">
            <a:extLst>
              <a:ext uri="{FF2B5EF4-FFF2-40B4-BE49-F238E27FC236}">
                <a16:creationId xmlns:a16="http://schemas.microsoft.com/office/drawing/2014/main" id="{AF317328-999C-98D1-1C5F-32F768A92A31}"/>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Bar chart</a:t>
            </a:r>
          </a:p>
        </p:txBody>
      </p:sp>
      <p:pic>
        <p:nvPicPr>
          <p:cNvPr id="6" name="Picture 5" descr="A screenshot of a computer&#10;&#10;Description automatically generated">
            <a:extLst>
              <a:ext uri="{FF2B5EF4-FFF2-40B4-BE49-F238E27FC236}">
                <a16:creationId xmlns:a16="http://schemas.microsoft.com/office/drawing/2014/main" id="{28B0B5E7-EFF1-D2CA-0087-28FEC3BD1367}"/>
              </a:ext>
            </a:extLst>
          </p:cNvPr>
          <p:cNvPicPr>
            <a:picLocks noChangeAspect="1"/>
          </p:cNvPicPr>
          <p:nvPr/>
        </p:nvPicPr>
        <p:blipFill>
          <a:blip r:embed="rId3"/>
          <a:stretch>
            <a:fillRect/>
          </a:stretch>
        </p:blipFill>
        <p:spPr>
          <a:xfrm>
            <a:off x="186385" y="2115804"/>
            <a:ext cx="5703536" cy="3427270"/>
          </a:xfrm>
          <a:prstGeom prst="rect">
            <a:avLst/>
          </a:prstGeom>
        </p:spPr>
      </p:pic>
      <p:sp>
        <p:nvSpPr>
          <p:cNvPr id="9" name="TextBox 8">
            <a:extLst>
              <a:ext uri="{FF2B5EF4-FFF2-40B4-BE49-F238E27FC236}">
                <a16:creationId xmlns:a16="http://schemas.microsoft.com/office/drawing/2014/main" id="{CDB2811E-101A-3EBA-1216-7979DE63ED5B}"/>
              </a:ext>
            </a:extLst>
          </p:cNvPr>
          <p:cNvSpPr txBox="1"/>
          <p:nvPr/>
        </p:nvSpPr>
        <p:spPr>
          <a:xfrm>
            <a:off x="6100233" y="2644170"/>
            <a:ext cx="5421207" cy="1569660"/>
          </a:xfrm>
          <a:prstGeom prst="rect">
            <a:avLst/>
          </a:prstGeom>
          <a:noFill/>
        </p:spPr>
        <p:txBody>
          <a:bodyPr wrap="square">
            <a:spAutoFit/>
          </a:bodyPr>
          <a:lstStyle/>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This is displayed on the right side of the visualization and provides a detailed view of the most relevant terms for each topic.</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For example, when select Topic 1, we can see a bar chart showing the top 30 words associated with that topic.</a:t>
            </a:r>
          </a:p>
          <a:p>
            <a:pPr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The height of each bar represents the frequency or importance of the word within the selected topic.</a:t>
            </a:r>
          </a:p>
        </p:txBody>
      </p:sp>
    </p:spTree>
    <p:extLst>
      <p:ext uri="{BB962C8B-B14F-4D97-AF65-F5344CB8AC3E}">
        <p14:creationId xmlns:p14="http://schemas.microsoft.com/office/powerpoint/2010/main" val="217971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3" name="Text Placeholder 14">
            <a:extLst>
              <a:ext uri="{FF2B5EF4-FFF2-40B4-BE49-F238E27FC236}">
                <a16:creationId xmlns:a16="http://schemas.microsoft.com/office/drawing/2014/main" id="{AF317328-999C-98D1-1C5F-32F768A92A31}"/>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Bar chart</a:t>
            </a:r>
          </a:p>
        </p:txBody>
      </p:sp>
      <p:sp>
        <p:nvSpPr>
          <p:cNvPr id="9" name="TextBox 8">
            <a:extLst>
              <a:ext uri="{FF2B5EF4-FFF2-40B4-BE49-F238E27FC236}">
                <a16:creationId xmlns:a16="http://schemas.microsoft.com/office/drawing/2014/main" id="{CDB2811E-101A-3EBA-1216-7979DE63ED5B}"/>
              </a:ext>
            </a:extLst>
          </p:cNvPr>
          <p:cNvSpPr txBox="1"/>
          <p:nvPr/>
        </p:nvSpPr>
        <p:spPr>
          <a:xfrm>
            <a:off x="6100234" y="2358152"/>
            <a:ext cx="4291542" cy="1754326"/>
          </a:xfrm>
          <a:prstGeom prst="rect">
            <a:avLst/>
          </a:prstGeom>
          <a:noFill/>
        </p:spPr>
        <p:txBody>
          <a:bodyPr wrap="square">
            <a:spAutoFit/>
          </a:bodyPr>
          <a:lstStyle/>
          <a:p>
            <a:pPr algn="just">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While selecting each words the size of the topic also changes </a:t>
            </a:r>
          </a:p>
          <a:p>
            <a:pPr algn="just">
              <a:buFont typeface="Arial" panose="020B0604020202020204" pitchFamily="34" charset="0"/>
              <a:buChar char="•"/>
            </a:pPr>
            <a:endParaRPr lang="en-US" sz="1200"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Interacting with the visualization allows us to gain deeper insights into the topics discovered by the model and understand the relationships between them.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 provides an intuitive way to explore the underlying structure of the text data and identify meaningful patterns.</a:t>
            </a:r>
          </a:p>
          <a:p>
            <a:pPr algn="just"/>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35A0E9BA-DF98-8690-B1A4-C8B22BAD1131}"/>
              </a:ext>
            </a:extLst>
          </p:cNvPr>
          <p:cNvPicPr>
            <a:picLocks noChangeAspect="1"/>
          </p:cNvPicPr>
          <p:nvPr/>
        </p:nvPicPr>
        <p:blipFill>
          <a:blip r:embed="rId3"/>
          <a:stretch>
            <a:fillRect/>
          </a:stretch>
        </p:blipFill>
        <p:spPr>
          <a:xfrm>
            <a:off x="462721" y="2262638"/>
            <a:ext cx="5090181" cy="3053349"/>
          </a:xfrm>
          <a:prstGeom prst="rect">
            <a:avLst/>
          </a:prstGeom>
        </p:spPr>
      </p:pic>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938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3" name="Text Placeholder 14">
            <a:extLst>
              <a:ext uri="{FF2B5EF4-FFF2-40B4-BE49-F238E27FC236}">
                <a16:creationId xmlns:a16="http://schemas.microsoft.com/office/drawing/2014/main" id="{AF317328-999C-98D1-1C5F-32F768A92A31}"/>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Interpretation / Result </a:t>
            </a:r>
          </a:p>
        </p:txBody>
      </p:sp>
      <p:sp>
        <p:nvSpPr>
          <p:cNvPr id="9" name="TextBox 8">
            <a:extLst>
              <a:ext uri="{FF2B5EF4-FFF2-40B4-BE49-F238E27FC236}">
                <a16:creationId xmlns:a16="http://schemas.microsoft.com/office/drawing/2014/main" id="{CDB2811E-101A-3EBA-1216-7979DE63ED5B}"/>
              </a:ext>
            </a:extLst>
          </p:cNvPr>
          <p:cNvSpPr txBox="1"/>
          <p:nvPr/>
        </p:nvSpPr>
        <p:spPr>
          <a:xfrm>
            <a:off x="615143" y="2002812"/>
            <a:ext cx="8757458" cy="2492990"/>
          </a:xfrm>
          <a:prstGeom prst="rect">
            <a:avLst/>
          </a:prstGeom>
          <a:noFill/>
        </p:spPr>
        <p:txBody>
          <a:bodyPr wrap="square">
            <a:spAutoFit/>
          </a:body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Topic 1: Comfortable Stay</a:t>
            </a:r>
            <a:endParaRPr lang="en-US" sz="1200"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This topic related to positive experiences during the stay, with words like "great," "room," "location," "well," and "welcome" being prominent. It indicates that guests had a pleasant and comfortable experience during their stay, with positive sentiments towards the accommodation and its amenities.</a:t>
            </a:r>
          </a:p>
          <a:p>
            <a:pPr marL="742950" lvl="1" indent="-285750" algn="l">
              <a:buFont typeface="Arial" panose="020B0604020202020204" pitchFamily="34" charset="0"/>
              <a:buChar char="•"/>
            </a:pPr>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r>
              <a:rPr lang="en-US" sz="1200" b="1" i="0" dirty="0">
                <a:solidFill>
                  <a:schemeClr val="bg1"/>
                </a:solidFill>
                <a:effectLst/>
                <a:latin typeface="Times New Roman" panose="02020603050405020304" pitchFamily="18" charset="0"/>
                <a:cs typeface="Times New Roman" panose="02020603050405020304" pitchFamily="18" charset="0"/>
              </a:rPr>
              <a:t>Topic 2: Recommendation and Arrival</a:t>
            </a:r>
            <a:endParaRPr lang="en-US" sz="1200"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This topic suggests that guests are recommending the apartment based on their experiences. Words like "apartment," "recommend," "arrive," and "weekend" indicate that guests are sharing their positive experiences and suggesting others to visit. </a:t>
            </a:r>
          </a:p>
          <a:p>
            <a:pPr lvl="1" algn="l"/>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r>
              <a:rPr lang="en-US" sz="1200" b="1" i="0" dirty="0">
                <a:solidFill>
                  <a:schemeClr val="bg1"/>
                </a:solidFill>
                <a:effectLst/>
                <a:latin typeface="Times New Roman" panose="02020603050405020304" pitchFamily="18" charset="0"/>
                <a:cs typeface="Times New Roman" panose="02020603050405020304" pitchFamily="18" charset="0"/>
              </a:rPr>
              <a:t>Topic 3: Positive Feedback on Host and Location</a:t>
            </a:r>
            <a:endParaRPr lang="en-US" sz="1200"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0" i="0" dirty="0">
                <a:solidFill>
                  <a:schemeClr val="bg1"/>
                </a:solidFill>
                <a:effectLst/>
                <a:latin typeface="Times New Roman" panose="02020603050405020304" pitchFamily="18" charset="0"/>
                <a:cs typeface="Times New Roman" panose="02020603050405020304" pitchFamily="18" charset="0"/>
              </a:rPr>
              <a:t>This topic highlights positive feedback related to the host named "Marco" and aspects like the location, cleanliness, and overall experience. Words like "place," "nice," "time," "wonderful," and "clean" suggest that guests had a positive impression of the host, the location, and the overall quality of the accommodation.</a:t>
            </a:r>
          </a:p>
        </p:txBody>
      </p:sp>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0205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Evaluation Metrics :</a:t>
            </a:r>
            <a:endParaRPr lang="en-US" dirty="0"/>
          </a:p>
        </p:txBody>
      </p:sp>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 Placeholder 14">
            <a:extLst>
              <a:ext uri="{FF2B5EF4-FFF2-40B4-BE49-F238E27FC236}">
                <a16:creationId xmlns:a16="http://schemas.microsoft.com/office/drawing/2014/main" id="{A9AE03B2-5D74-A05A-8BF5-1C6044B1F275}"/>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Coherence score</a:t>
            </a:r>
          </a:p>
        </p:txBody>
      </p:sp>
      <p:sp>
        <p:nvSpPr>
          <p:cNvPr id="5" name="TextBox 4">
            <a:extLst>
              <a:ext uri="{FF2B5EF4-FFF2-40B4-BE49-F238E27FC236}">
                <a16:creationId xmlns:a16="http://schemas.microsoft.com/office/drawing/2014/main" id="{84AA03FB-044A-794A-45A5-935BFF4D88CB}"/>
              </a:ext>
            </a:extLst>
          </p:cNvPr>
          <p:cNvSpPr txBox="1"/>
          <p:nvPr/>
        </p:nvSpPr>
        <p:spPr>
          <a:xfrm>
            <a:off x="830268" y="2310938"/>
            <a:ext cx="8685207" cy="3046988"/>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Coherence score is a measure used to evaluate the quality of topics generated by topic modeling algorithms, such as Latent Dirichlet Allocation (LDA). It provides a quantitative assessment of how interpretable and coherent the topics are based on the relationships between the words within each topic. </a:t>
            </a:r>
            <a:r>
              <a:rPr lang="en-US" sz="1200" dirty="0">
                <a:solidFill>
                  <a:schemeClr val="bg1"/>
                </a:solidFill>
                <a:latin typeface="Times New Roman" panose="02020603050405020304" pitchFamily="18" charset="0"/>
                <a:cs typeface="Times New Roman" panose="02020603050405020304" pitchFamily="18" charset="0"/>
              </a:rPr>
              <a:t>R</a:t>
            </a:r>
            <a:r>
              <a:rPr lang="en-US" sz="1200" b="0" i="0" dirty="0">
                <a:solidFill>
                  <a:schemeClr val="bg1"/>
                </a:solidFill>
                <a:effectLst/>
                <a:latin typeface="Times New Roman" panose="02020603050405020304" pitchFamily="18" charset="0"/>
                <a:cs typeface="Times New Roman" panose="02020603050405020304" pitchFamily="18" charset="0"/>
              </a:rPr>
              <a:t>ange between 0 and 1.</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dirty="0">
                <a:solidFill>
                  <a:schemeClr val="bg1"/>
                </a:solidFill>
                <a:latin typeface="Times New Roman" panose="02020603050405020304" pitchFamily="18" charset="0"/>
                <a:cs typeface="Times New Roman" panose="02020603050405020304" pitchFamily="18" charset="0"/>
              </a:rPr>
              <a:t>I got a coherence score of .6890</a:t>
            </a:r>
          </a:p>
          <a:p>
            <a:r>
              <a:rPr lang="en-US" sz="1200" dirty="0">
                <a:solidFill>
                  <a:schemeClr val="bg1"/>
                </a:solidFill>
                <a:latin typeface="Times New Roman" panose="02020603050405020304" pitchFamily="18" charset="0"/>
                <a:cs typeface="Times New Roman" panose="02020603050405020304" pitchFamily="18" charset="0"/>
              </a:rPr>
              <a:t>Means : </a:t>
            </a:r>
            <a:r>
              <a:rPr lang="en-US" sz="1200" b="0" i="0" dirty="0">
                <a:solidFill>
                  <a:schemeClr val="bg1"/>
                </a:solidFill>
                <a:effectLst/>
                <a:latin typeface="Times New Roman" panose="02020603050405020304" pitchFamily="18" charset="0"/>
                <a:cs typeface="Times New Roman" panose="02020603050405020304" pitchFamily="18" charset="0"/>
              </a:rPr>
              <a:t>The topics are likely to have meaningful relationships between the words within each topic.</a:t>
            </a:r>
          </a:p>
          <a:p>
            <a:endParaRPr lang="en-US" sz="1200" dirty="0">
              <a:solidFill>
                <a:schemeClr val="bg1"/>
              </a:solidFill>
              <a:latin typeface="Times New Roman" panose="02020603050405020304" pitchFamily="18" charset="0"/>
              <a:cs typeface="Times New Roman" panose="02020603050405020304" pitchFamily="18" charset="0"/>
            </a:endParaRPr>
          </a:p>
          <a:p>
            <a:pPr algn="l"/>
            <a:r>
              <a:rPr lang="en-US" sz="1200" b="0" i="0" dirty="0">
                <a:solidFill>
                  <a:schemeClr val="bg1"/>
                </a:solidFill>
                <a:effectLst/>
                <a:latin typeface="Times New Roman" panose="02020603050405020304" pitchFamily="18" charset="0"/>
                <a:cs typeface="Times New Roman" panose="02020603050405020304" pitchFamily="18" charset="0"/>
              </a:rPr>
              <a:t>we can conclude that the topic modeling algorithm has generated topics with meaningful word relationships.</a:t>
            </a:r>
          </a:p>
          <a:p>
            <a:pPr algn="l"/>
            <a:r>
              <a:rPr lang="en-US" sz="1200" b="0" i="0" dirty="0">
                <a:solidFill>
                  <a:schemeClr val="bg1"/>
                </a:solidFill>
                <a:effectLst/>
                <a:latin typeface="Times New Roman" panose="02020603050405020304" pitchFamily="18" charset="0"/>
                <a:cs typeface="Times New Roman" panose="02020603050405020304" pitchFamily="18" charset="0"/>
              </a:rPr>
              <a:t>This suggests that the topics identified are likely to be relevant and representative of the underlying themes in the text corpus.</a:t>
            </a:r>
          </a:p>
          <a:p>
            <a:pPr algn="l"/>
            <a:endParaRPr lang="en-US" sz="120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To improve the coherence score, we can explore various strategies such as hyperparameter tuning, preprocessing techniques, and model optimization.</a:t>
            </a:r>
          </a:p>
          <a:p>
            <a:pPr algn="l"/>
            <a:endParaRPr lang="en-US" sz="1200" b="0" i="0" dirty="0">
              <a:solidFill>
                <a:schemeClr val="bg1"/>
              </a:solidFill>
              <a:effectLst/>
              <a:latin typeface="Times New Roman" panose="02020603050405020304" pitchFamily="18" charset="0"/>
              <a:cs typeface="Times New Roman" panose="02020603050405020304" pitchFamily="18" charset="0"/>
            </a:endParaRPr>
          </a:p>
          <a:p>
            <a:endParaRPr lang="en-US" sz="1200" dirty="0">
              <a:solidFill>
                <a:schemeClr val="bg1"/>
              </a:solidFill>
              <a:latin typeface="Times New Roman" panose="02020603050405020304" pitchFamily="18" charset="0"/>
              <a:cs typeface="Times New Roman" panose="02020603050405020304" pitchFamily="18" charset="0"/>
            </a:endParaRPr>
          </a:p>
          <a:p>
            <a:endParaRPr lang="en-US" sz="1200" b="0" i="0" dirty="0">
              <a:solidFill>
                <a:schemeClr val="bg1"/>
              </a:solidFill>
              <a:effectLst/>
              <a:latin typeface="Times New Roman" panose="02020603050405020304" pitchFamily="18" charset="0"/>
              <a:cs typeface="Times New Roman" panose="02020603050405020304" pitchFamily="18" charset="0"/>
            </a:endParaRPr>
          </a:p>
          <a:p>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010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Hyperparameter Tuning</a:t>
            </a:r>
          </a:p>
        </p:txBody>
      </p:sp>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 Placeholder 14">
            <a:extLst>
              <a:ext uri="{FF2B5EF4-FFF2-40B4-BE49-F238E27FC236}">
                <a16:creationId xmlns:a16="http://schemas.microsoft.com/office/drawing/2014/main" id="{9EC1F731-E4DD-1AD9-E808-918543F6D209}"/>
              </a:ext>
            </a:extLst>
          </p:cNvPr>
          <p:cNvSpPr txBox="1">
            <a:spLocks/>
          </p:cNvSpPr>
          <p:nvPr/>
        </p:nvSpPr>
        <p:spPr>
          <a:xfrm>
            <a:off x="830268" y="1211391"/>
            <a:ext cx="5703535" cy="703135"/>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What is Hyperparameter Tuning?</a:t>
            </a:r>
            <a:endParaRPr lang="en-US" dirty="0">
              <a:solidFill>
                <a:schemeClr val="accent1"/>
              </a:solidFill>
            </a:endParaRPr>
          </a:p>
        </p:txBody>
      </p:sp>
      <p:sp>
        <p:nvSpPr>
          <p:cNvPr id="5" name="TextBox 4">
            <a:extLst>
              <a:ext uri="{FF2B5EF4-FFF2-40B4-BE49-F238E27FC236}">
                <a16:creationId xmlns:a16="http://schemas.microsoft.com/office/drawing/2014/main" id="{940AFA88-99BF-C80F-252F-CD8D5C93418D}"/>
              </a:ext>
            </a:extLst>
          </p:cNvPr>
          <p:cNvSpPr txBox="1"/>
          <p:nvPr/>
        </p:nvSpPr>
        <p:spPr>
          <a:xfrm>
            <a:off x="972589" y="1805330"/>
            <a:ext cx="8076161" cy="646331"/>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Hyperparameter tuning, also known as hyperparameter optimization, is the process of selecting the best set of hyperparameters for a machine learning model to optimize its performance.</a:t>
            </a:r>
          </a:p>
          <a:p>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6" name="Text Placeholder 14">
            <a:extLst>
              <a:ext uri="{FF2B5EF4-FFF2-40B4-BE49-F238E27FC236}">
                <a16:creationId xmlns:a16="http://schemas.microsoft.com/office/drawing/2014/main" id="{74CF12C1-50AB-96C4-58C3-AB0A14D19C01}"/>
              </a:ext>
            </a:extLst>
          </p:cNvPr>
          <p:cNvSpPr txBox="1">
            <a:spLocks/>
          </p:cNvSpPr>
          <p:nvPr/>
        </p:nvSpPr>
        <p:spPr>
          <a:xfrm>
            <a:off x="830269" y="2784030"/>
            <a:ext cx="5703535" cy="545252"/>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Parameter for Hyperparameter </a:t>
            </a:r>
            <a:endParaRPr lang="en-US" dirty="0">
              <a:solidFill>
                <a:schemeClr val="accent1"/>
              </a:solidFill>
            </a:endParaRPr>
          </a:p>
        </p:txBody>
      </p:sp>
      <p:sp>
        <p:nvSpPr>
          <p:cNvPr id="7" name="TextBox 6">
            <a:extLst>
              <a:ext uri="{FF2B5EF4-FFF2-40B4-BE49-F238E27FC236}">
                <a16:creationId xmlns:a16="http://schemas.microsoft.com/office/drawing/2014/main" id="{F60D6710-64D5-8CF6-4AA3-30B1AB665D2F}"/>
              </a:ext>
            </a:extLst>
          </p:cNvPr>
          <p:cNvSpPr txBox="1"/>
          <p:nvPr/>
        </p:nvSpPr>
        <p:spPr>
          <a:xfrm>
            <a:off x="972589" y="3429000"/>
            <a:ext cx="10598727" cy="1015663"/>
          </a:xfrm>
          <a:prstGeom prst="rect">
            <a:avLst/>
          </a:prstGeom>
          <a:noFill/>
        </p:spPr>
        <p:txBody>
          <a:bodyPr wrap="square" rtlCol="0">
            <a:spAutoFit/>
          </a:body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Number of Topics (K)</a:t>
            </a:r>
            <a:r>
              <a:rPr lang="en-US" sz="1200" b="0" i="0" dirty="0">
                <a:solidFill>
                  <a:schemeClr val="bg1"/>
                </a:solidFill>
                <a:effectLst/>
                <a:latin typeface="Times New Roman" panose="02020603050405020304" pitchFamily="18" charset="0"/>
                <a:cs typeface="Times New Roman" panose="02020603050405020304" pitchFamily="18" charset="0"/>
              </a:rPr>
              <a:t>: Determines the number of topics to be generated by the topic modeling algorithm.</a:t>
            </a:r>
          </a:p>
          <a:p>
            <a:pPr algn="l"/>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r>
              <a:rPr lang="en-US" sz="1200" b="1" i="0" dirty="0">
                <a:solidFill>
                  <a:schemeClr val="bg1"/>
                </a:solidFill>
                <a:effectLst/>
                <a:latin typeface="Times New Roman" panose="02020603050405020304" pitchFamily="18" charset="0"/>
                <a:cs typeface="Times New Roman" panose="02020603050405020304" pitchFamily="18" charset="0"/>
              </a:rPr>
              <a:t>Alpha and Beta</a:t>
            </a:r>
            <a:r>
              <a:rPr lang="en-US" sz="1200" b="0" i="0" dirty="0">
                <a:solidFill>
                  <a:schemeClr val="bg1"/>
                </a:solidFill>
                <a:effectLst/>
                <a:latin typeface="Times New Roman" panose="02020603050405020304" pitchFamily="18" charset="0"/>
                <a:cs typeface="Times New Roman" panose="02020603050405020304" pitchFamily="18" charset="0"/>
              </a:rPr>
              <a:t>: Hyperparameters that control the prior distributions of topics and words, respectively, in Latent Dirichlet Allocation (LDA).</a:t>
            </a:r>
          </a:p>
          <a:p>
            <a:pPr algn="l"/>
            <a:endParaRPr lang="en-US" sz="1200" b="0" i="0" dirty="0">
              <a:solidFill>
                <a:schemeClr val="bg1"/>
              </a:solidFill>
              <a:effectLst/>
              <a:latin typeface="Times New Roman" panose="02020603050405020304" pitchFamily="18" charset="0"/>
              <a:cs typeface="Times New Roman" panose="02020603050405020304" pitchFamily="18" charset="0"/>
            </a:endParaRPr>
          </a:p>
          <a:p>
            <a:pPr algn="l"/>
            <a:r>
              <a:rPr lang="en-US" sz="1200" b="1" i="0" dirty="0">
                <a:solidFill>
                  <a:schemeClr val="bg1"/>
                </a:solidFill>
                <a:effectLst/>
                <a:latin typeface="Times New Roman" panose="02020603050405020304" pitchFamily="18" charset="0"/>
                <a:cs typeface="Times New Roman" panose="02020603050405020304" pitchFamily="18" charset="0"/>
              </a:rPr>
              <a:t>Number of Passes</a:t>
            </a:r>
            <a:r>
              <a:rPr lang="en-US" sz="1200" b="0" i="0" dirty="0">
                <a:solidFill>
                  <a:schemeClr val="bg1"/>
                </a:solidFill>
                <a:effectLst/>
                <a:latin typeface="Times New Roman" panose="02020603050405020304" pitchFamily="18" charset="0"/>
                <a:cs typeface="Times New Roman" panose="02020603050405020304" pitchFamily="18" charset="0"/>
              </a:rPr>
              <a:t>: Specifies the number of passes through the corpus during training.</a:t>
            </a:r>
          </a:p>
        </p:txBody>
      </p:sp>
      <p:sp>
        <p:nvSpPr>
          <p:cNvPr id="9" name="Text Placeholder 14">
            <a:extLst>
              <a:ext uri="{FF2B5EF4-FFF2-40B4-BE49-F238E27FC236}">
                <a16:creationId xmlns:a16="http://schemas.microsoft.com/office/drawing/2014/main" id="{6F870447-B0C4-9305-CAD8-49312F36FBD4}"/>
              </a:ext>
            </a:extLst>
          </p:cNvPr>
          <p:cNvSpPr txBox="1">
            <a:spLocks/>
          </p:cNvSpPr>
          <p:nvPr/>
        </p:nvSpPr>
        <p:spPr>
          <a:xfrm>
            <a:off x="982669" y="5373983"/>
            <a:ext cx="5703535" cy="545252"/>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chemeClr val="accent1"/>
                </a:solidFill>
                <a:effectLst/>
                <a:latin typeface="Söhne"/>
              </a:rPr>
              <a:t>Hyperparameter  technique</a:t>
            </a:r>
            <a:endParaRPr lang="en-US" dirty="0">
              <a:solidFill>
                <a:schemeClr val="accent1"/>
              </a:solidFill>
            </a:endParaRPr>
          </a:p>
        </p:txBody>
      </p:sp>
      <p:sp>
        <p:nvSpPr>
          <p:cNvPr id="11" name="TextBox 10">
            <a:extLst>
              <a:ext uri="{FF2B5EF4-FFF2-40B4-BE49-F238E27FC236}">
                <a16:creationId xmlns:a16="http://schemas.microsoft.com/office/drawing/2014/main" id="{1C948DBF-E07E-28EC-E347-B9718107934A}"/>
              </a:ext>
            </a:extLst>
          </p:cNvPr>
          <p:cNvSpPr txBox="1"/>
          <p:nvPr/>
        </p:nvSpPr>
        <p:spPr>
          <a:xfrm>
            <a:off x="1614747" y="5646609"/>
            <a:ext cx="6105698" cy="461665"/>
          </a:xfrm>
          <a:prstGeom prst="rect">
            <a:avLst/>
          </a:prstGeom>
          <a:noFill/>
        </p:spPr>
        <p:txBody>
          <a:bodyPr wrap="square">
            <a:spAutoFit/>
          </a:bodyPr>
          <a:lstStyle/>
          <a:p>
            <a:br>
              <a:rPr lang="en-US" sz="1200" dirty="0">
                <a:solidFill>
                  <a:schemeClr val="bg1"/>
                </a:solidFill>
                <a:latin typeface="Times New Roman" panose="02020603050405020304" pitchFamily="18" charset="0"/>
                <a:cs typeface="Times New Roman" panose="02020603050405020304" pitchFamily="18" charset="0"/>
              </a:rPr>
            </a:br>
            <a:r>
              <a:rPr lang="en-US" sz="1200" b="0" i="0" dirty="0">
                <a:solidFill>
                  <a:schemeClr val="bg1"/>
                </a:solidFill>
                <a:effectLst/>
                <a:latin typeface="Times New Roman" panose="02020603050405020304" pitchFamily="18" charset="0"/>
                <a:cs typeface="Times New Roman" panose="02020603050405020304" pitchFamily="18" charset="0"/>
              </a:rPr>
              <a:t>Grid search</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85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830269" y="168721"/>
            <a:ext cx="10523531" cy="583800"/>
          </a:xfrm>
        </p:spPr>
        <p:txBody>
          <a:bodyPr anchor="ctr">
            <a:normAutofit/>
          </a:bodyPr>
          <a:lstStyle/>
          <a:p>
            <a:r>
              <a:rPr lang="en-US" b="1" i="0">
                <a:effectLst/>
              </a:rPr>
              <a:t>Hyperparameter tuning output</a:t>
            </a:r>
            <a:endParaRPr lang="en-US" dirty="0"/>
          </a:p>
        </p:txBody>
      </p:sp>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26161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descr="A graph with a line&#10;&#10;Description automatically generated">
            <a:extLst>
              <a:ext uri="{FF2B5EF4-FFF2-40B4-BE49-F238E27FC236}">
                <a16:creationId xmlns:a16="http://schemas.microsoft.com/office/drawing/2014/main" id="{1FC06F2E-6326-C26B-E043-EEE83C1C21FF}"/>
              </a:ext>
            </a:extLst>
          </p:cNvPr>
          <p:cNvPicPr>
            <a:picLocks noChangeAspect="1"/>
          </p:cNvPicPr>
          <p:nvPr/>
        </p:nvPicPr>
        <p:blipFill>
          <a:blip r:embed="rId3"/>
          <a:stretch>
            <a:fillRect/>
          </a:stretch>
        </p:blipFill>
        <p:spPr>
          <a:xfrm>
            <a:off x="605322" y="1956618"/>
            <a:ext cx="5340738" cy="3412831"/>
          </a:xfrm>
          <a:prstGeom prst="rect">
            <a:avLst/>
          </a:prstGeom>
        </p:spPr>
      </p:pic>
      <p:sp>
        <p:nvSpPr>
          <p:cNvPr id="9" name="TextBox 8">
            <a:extLst>
              <a:ext uri="{FF2B5EF4-FFF2-40B4-BE49-F238E27FC236}">
                <a16:creationId xmlns:a16="http://schemas.microsoft.com/office/drawing/2014/main" id="{320EECAC-5860-6AB6-C730-914931656D06}"/>
              </a:ext>
            </a:extLst>
          </p:cNvPr>
          <p:cNvSpPr txBox="1"/>
          <p:nvPr/>
        </p:nvSpPr>
        <p:spPr>
          <a:xfrm>
            <a:off x="6245942" y="2218971"/>
            <a:ext cx="4852191" cy="2677656"/>
          </a:xfrm>
          <a:prstGeom prst="rect">
            <a:avLst/>
          </a:prstGeom>
          <a:noFill/>
        </p:spPr>
        <p:txBody>
          <a:bodyPr wrap="square">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The graph visualizes the relationship between the alpha parameter and the coherence score (</a:t>
            </a:r>
            <a:r>
              <a:rPr lang="en-US" sz="1200" b="0" i="0" dirty="0" err="1">
                <a:solidFill>
                  <a:schemeClr val="bg1"/>
                </a:solidFill>
                <a:effectLst/>
                <a:latin typeface="Times New Roman" panose="02020603050405020304" pitchFamily="18" charset="0"/>
                <a:cs typeface="Times New Roman" panose="02020603050405020304" pitchFamily="18" charset="0"/>
              </a:rPr>
              <a:t>C_v</a:t>
            </a:r>
            <a:r>
              <a:rPr lang="en-US" sz="1200" b="0" i="0" dirty="0">
                <a:solidFill>
                  <a:schemeClr val="bg1"/>
                </a:solidFill>
                <a:effectLst/>
                <a:latin typeface="Times New Roman" panose="02020603050405020304" pitchFamily="18" charset="0"/>
                <a:cs typeface="Times New Roman" panose="02020603050405020304" pitchFamily="18" charset="0"/>
              </a:rPr>
              <a:t>) for a specific validation set (e.g., '75% Corpus’).</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1" i="0" dirty="0">
                <a:solidFill>
                  <a:schemeClr val="bg1"/>
                </a:solidFill>
                <a:effectLst/>
                <a:latin typeface="Times New Roman" panose="02020603050405020304" pitchFamily="18" charset="0"/>
                <a:cs typeface="Times New Roman" panose="02020603050405020304" pitchFamily="18" charset="0"/>
              </a:rPr>
              <a:t>X-axis  : Alpha</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i="0" dirty="0">
                <a:solidFill>
                  <a:schemeClr val="bg1"/>
                </a:solidFill>
                <a:effectLst/>
                <a:latin typeface="Times New Roman" panose="02020603050405020304" pitchFamily="18" charset="0"/>
                <a:cs typeface="Times New Roman" panose="02020603050405020304" pitchFamily="18" charset="0"/>
              </a:rPr>
              <a:t>Y-axis  :  Coherence Score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The trend line helps visualize the relationship between alpha and coherence score. </a:t>
            </a:r>
            <a:endParaRPr lang="en-US" sz="1200" b="1" i="0" dirty="0">
              <a:solidFill>
                <a:schemeClr val="bg1"/>
              </a:solidFill>
              <a:effectLst/>
              <a:latin typeface="Times New Roman" panose="02020603050405020304" pitchFamily="18" charset="0"/>
              <a:cs typeface="Times New Roman" panose="02020603050405020304" pitchFamily="18" charset="0"/>
            </a:endParaRP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By examining the graph, we can identify the optimal range or specific value of alpha that maximizes the coherence score. This information helps in selecting the most suitable alpha value for the LDA model, which in turn leads to better topic quality and interpretability.</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8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b="1" i="0" dirty="0">
                <a:effectLst/>
                <a:latin typeface="Söhne"/>
              </a:rPr>
              <a:t>Visualizations of Topic Distributions</a:t>
            </a:r>
            <a:endParaRPr lang="en-US" dirty="0"/>
          </a:p>
        </p:txBody>
      </p:sp>
      <p:sp>
        <p:nvSpPr>
          <p:cNvPr id="8" name="Rectangle 2">
            <a:extLst>
              <a:ext uri="{FF2B5EF4-FFF2-40B4-BE49-F238E27FC236}">
                <a16:creationId xmlns:a16="http://schemas.microsoft.com/office/drawing/2014/main" id="{DD80C25C-D08B-E449-638B-F4E7F4F8D3F2}"/>
              </a:ext>
            </a:extLst>
          </p:cNvPr>
          <p:cNvSpPr>
            <a:spLocks noChangeArrowheads="1"/>
          </p:cNvSpPr>
          <p:nvPr/>
        </p:nvSpPr>
        <p:spPr bwMode="auto">
          <a:xfrm>
            <a:off x="0" y="0"/>
            <a:ext cx="4305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A graph with a line&#10;&#10;Description automatically generated">
            <a:extLst>
              <a:ext uri="{FF2B5EF4-FFF2-40B4-BE49-F238E27FC236}">
                <a16:creationId xmlns:a16="http://schemas.microsoft.com/office/drawing/2014/main" id="{56E06613-CE6A-0651-858F-BCCC1E4D12ED}"/>
              </a:ext>
            </a:extLst>
          </p:cNvPr>
          <p:cNvPicPr>
            <a:picLocks noChangeAspect="1"/>
          </p:cNvPicPr>
          <p:nvPr/>
        </p:nvPicPr>
        <p:blipFill>
          <a:blip r:embed="rId3"/>
          <a:stretch>
            <a:fillRect/>
          </a:stretch>
        </p:blipFill>
        <p:spPr>
          <a:xfrm>
            <a:off x="522698" y="2091943"/>
            <a:ext cx="5079107" cy="3249440"/>
          </a:xfrm>
          <a:prstGeom prst="rect">
            <a:avLst/>
          </a:prstGeom>
        </p:spPr>
      </p:pic>
      <p:sp>
        <p:nvSpPr>
          <p:cNvPr id="6" name="TextBox 5">
            <a:extLst>
              <a:ext uri="{FF2B5EF4-FFF2-40B4-BE49-F238E27FC236}">
                <a16:creationId xmlns:a16="http://schemas.microsoft.com/office/drawing/2014/main" id="{EE411A89-71F6-E7D1-8006-4FF68A453CCF}"/>
              </a:ext>
            </a:extLst>
          </p:cNvPr>
          <p:cNvSpPr txBox="1"/>
          <p:nvPr/>
        </p:nvSpPr>
        <p:spPr>
          <a:xfrm>
            <a:off x="5845925" y="2381190"/>
            <a:ext cx="5584075" cy="2492990"/>
          </a:xfrm>
          <a:prstGeom prst="rect">
            <a:avLst/>
          </a:prstGeom>
          <a:noFill/>
        </p:spPr>
        <p:txBody>
          <a:bodyPr wrap="square">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This graph visualizes the relationship between the number of topics and the coherence score (</a:t>
            </a:r>
            <a:r>
              <a:rPr lang="en-US" sz="1200" b="0" i="0" dirty="0" err="1">
                <a:solidFill>
                  <a:schemeClr val="bg1"/>
                </a:solidFill>
                <a:effectLst/>
                <a:latin typeface="Times New Roman" panose="02020603050405020304" pitchFamily="18" charset="0"/>
                <a:cs typeface="Times New Roman" panose="02020603050405020304" pitchFamily="18" charset="0"/>
              </a:rPr>
              <a:t>C_v</a:t>
            </a:r>
            <a:r>
              <a:rPr lang="en-US" sz="1200" b="0" i="0" dirty="0">
                <a:solidFill>
                  <a:schemeClr val="bg1"/>
                </a:solidFill>
                <a:effectLst/>
                <a:latin typeface="Times New Roman" panose="02020603050405020304" pitchFamily="18" charset="0"/>
                <a:cs typeface="Times New Roman" panose="02020603050405020304" pitchFamily="18" charset="0"/>
              </a:rPr>
              <a:t>) obtained from topic modeling using Latent Dirichlet Allocation (LDA).</a:t>
            </a:r>
          </a:p>
          <a:p>
            <a:endParaRPr lang="en-US" sz="1200" dirty="0">
              <a:solidFill>
                <a:schemeClr val="bg1"/>
              </a:solidFill>
              <a:latin typeface="Times New Roman" panose="02020603050405020304" pitchFamily="18" charset="0"/>
              <a:cs typeface="Times New Roman" panose="02020603050405020304" pitchFamily="18" charset="0"/>
            </a:endParaRPr>
          </a:p>
          <a:p>
            <a:r>
              <a:rPr lang="en-US" sz="1200" b="1" i="0" dirty="0">
                <a:solidFill>
                  <a:schemeClr val="bg1"/>
                </a:solidFill>
                <a:effectLst/>
                <a:latin typeface="Times New Roman" panose="02020603050405020304" pitchFamily="18" charset="0"/>
                <a:cs typeface="Times New Roman" panose="02020603050405020304" pitchFamily="18" charset="0"/>
              </a:rPr>
              <a:t>X-axis (Number of Topics)</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i="0" dirty="0">
                <a:solidFill>
                  <a:schemeClr val="bg1"/>
                </a:solidFill>
                <a:effectLst/>
                <a:latin typeface="Times New Roman" panose="02020603050405020304" pitchFamily="18" charset="0"/>
                <a:cs typeface="Times New Roman" panose="02020603050405020304" pitchFamily="18" charset="0"/>
              </a:rPr>
              <a:t>Y-axis (Coherence Score)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The trend line helps visualize how coherence scores vary with the number of topics.</a:t>
            </a:r>
            <a:endParaRPr lang="en-US" sz="1200" b="1" i="0" dirty="0">
              <a:solidFill>
                <a:schemeClr val="bg1"/>
              </a:solidFill>
              <a:effectLst/>
              <a:latin typeface="Times New Roman" panose="02020603050405020304" pitchFamily="18" charset="0"/>
              <a:cs typeface="Times New Roman" panose="02020603050405020304" pitchFamily="18" charset="0"/>
            </a:endParaRP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effectLst/>
                <a:latin typeface="Times New Roman" panose="02020603050405020304" pitchFamily="18" charset="0"/>
                <a:cs typeface="Times New Roman" panose="02020603050405020304" pitchFamily="18" charset="0"/>
              </a:rPr>
              <a:t>By examining the graph, we can determine the impact of the number of topics on topic coherence. We aim to identify the point at which increasing the number of topics ceases to improve coherence significantly, indicating the optimal number of topics for our dataset.</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40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Type of Model</a:t>
            </a:r>
          </a:p>
        </p:txBody>
      </p:sp>
      <p:sp>
        <p:nvSpPr>
          <p:cNvPr id="2" name="Text Placeholder 14">
            <a:extLst>
              <a:ext uri="{FF2B5EF4-FFF2-40B4-BE49-F238E27FC236}">
                <a16:creationId xmlns:a16="http://schemas.microsoft.com/office/drawing/2014/main" id="{B0FD4937-4278-535B-1A48-9D8695C87B55}"/>
              </a:ext>
            </a:extLst>
          </p:cNvPr>
          <p:cNvSpPr txBox="1">
            <a:spLocks/>
          </p:cNvSpPr>
          <p:nvPr/>
        </p:nvSpPr>
        <p:spPr>
          <a:xfrm>
            <a:off x="838201" y="1477398"/>
            <a:ext cx="4568025" cy="999967"/>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dirty="0">
                <a:solidFill>
                  <a:schemeClr val="accent1"/>
                </a:solidFill>
                <a:effectLst/>
                <a:latin typeface="Times New Roman" panose="02020603050405020304" pitchFamily="18" charset="0"/>
                <a:cs typeface="Times New Roman" panose="02020603050405020304" pitchFamily="18" charset="0"/>
              </a:rPr>
              <a:t>Topic Modeling with LDA: A Statistical Model</a:t>
            </a:r>
            <a:endParaRPr lang="en-US" sz="1200" dirty="0">
              <a:solidFill>
                <a:schemeClr val="accent1"/>
              </a:solidFill>
              <a:latin typeface="Times New Roman" panose="02020603050405020304" pitchFamily="18" charset="0"/>
              <a:cs typeface="Times New Roman" panose="02020603050405020304" pitchFamily="18" charset="0"/>
            </a:endParaRPr>
          </a:p>
        </p:txBody>
      </p:sp>
      <p:pic>
        <p:nvPicPr>
          <p:cNvPr id="5" name="Picture 4" descr="A person touching a button&#10;&#10;Description automatically generated">
            <a:extLst>
              <a:ext uri="{FF2B5EF4-FFF2-40B4-BE49-F238E27FC236}">
                <a16:creationId xmlns:a16="http://schemas.microsoft.com/office/drawing/2014/main" id="{D08DB400-6A3A-A3A3-44B7-A722EFCA1427}"/>
              </a:ext>
            </a:extLst>
          </p:cNvPr>
          <p:cNvPicPr>
            <a:picLocks noChangeAspect="1"/>
          </p:cNvPicPr>
          <p:nvPr/>
        </p:nvPicPr>
        <p:blipFill>
          <a:blip r:embed="rId2">
            <a:alphaModFix amt="35000"/>
          </a:blip>
          <a:stretch>
            <a:fillRect/>
          </a:stretch>
        </p:blipFill>
        <p:spPr>
          <a:xfrm>
            <a:off x="4733925" y="1782492"/>
            <a:ext cx="7458075" cy="5075508"/>
          </a:xfrm>
          <a:prstGeom prst="rect">
            <a:avLst/>
          </a:prstGeom>
        </p:spPr>
      </p:pic>
      <p:sp>
        <p:nvSpPr>
          <p:cNvPr id="3" name="TextBox 2">
            <a:extLst>
              <a:ext uri="{FF2B5EF4-FFF2-40B4-BE49-F238E27FC236}">
                <a16:creationId xmlns:a16="http://schemas.microsoft.com/office/drawing/2014/main" id="{10815D6C-832A-E352-3499-62E7C541538F}"/>
              </a:ext>
            </a:extLst>
          </p:cNvPr>
          <p:cNvSpPr txBox="1"/>
          <p:nvPr/>
        </p:nvSpPr>
        <p:spPr>
          <a:xfrm>
            <a:off x="1685926" y="2256978"/>
            <a:ext cx="5314949" cy="2123658"/>
          </a:xfrm>
          <a:prstGeom prst="rect">
            <a:avLst/>
          </a:prstGeom>
          <a:noFill/>
        </p:spPr>
        <p:txBody>
          <a:bodyPr wrap="square" rtlCol="0">
            <a:spAutoFit/>
          </a:bodyPr>
          <a:lstStyle/>
          <a:p>
            <a:pPr marL="285750" indent="-285750"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Topic modeling, particularly with Latent Dirichlet Allocation (LDA), is a statistical approach used for unsupervised classification of documents. LDA is a generative probabilistic model that represents documents as mixtures of latent topics, where each topic is defined by a distribution over words. </a:t>
            </a:r>
          </a:p>
          <a:p>
            <a:pPr algn="just"/>
            <a:endParaRPr lang="en-US" sz="1200" b="0" i="0" dirty="0">
              <a:solidFill>
                <a:srgbClr val="E8E8E6"/>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200" b="0" i="0" dirty="0">
                <a:solidFill>
                  <a:srgbClr val="E8E8E6"/>
                </a:solidFill>
                <a:effectLst/>
                <a:latin typeface="Times New Roman" panose="02020603050405020304" pitchFamily="18" charset="0"/>
                <a:cs typeface="Times New Roman" panose="02020603050405020304" pitchFamily="18" charset="0"/>
              </a:rPr>
              <a:t>This statistical nature of LDA allows it to uncover hidden themes within a collection of documents, classify documents into these themes, and organize, understand, search, and summarize large electronic archives. By leveraging Bayesian hierarchical probability generation models, LDA efficiently captures the relationships between words and topics, making it a powerful tool for extracting meaningful insights from text data</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964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638925" y="14698"/>
            <a:ext cx="5553075" cy="6862352"/>
          </a:xfrm>
        </p:spPr>
      </p:pic>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7"/>
            <a:ext cx="8847957" cy="1860456"/>
          </a:xfrm>
        </p:spPr>
        <p:txBody>
          <a:bodyPr>
            <a:normAutofit/>
          </a:bodyPr>
          <a:lstStyle/>
          <a:p>
            <a:pPr marL="285750"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 topic models work by deducing words and grouping similar ones into topics to create topic clusters.</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For example, the words “dog” and “bone” are more likely to appear in documents concerning dogs, whereas “cat” and “meow” are more likely to be found in documents regarding cats. Consequently, the topic model would scan the documents and produce clusters of similar words.</a:t>
            </a:r>
          </a:p>
          <a:p>
            <a:endParaRPr lang="en-US" sz="1200" dirty="0">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How topic modeling works</a:t>
            </a:r>
          </a:p>
        </p:txBody>
      </p:sp>
      <p:cxnSp>
        <p:nvCxnSpPr>
          <p:cNvPr id="23" name="Straight Connector 22">
            <a:extLst>
              <a:ext uri="{FF2B5EF4-FFF2-40B4-BE49-F238E27FC236}">
                <a16:creationId xmlns:a16="http://schemas.microsoft.com/office/drawing/2014/main" id="{02FFD798-3A80-1192-949A-0BE305E43903}"/>
              </a:ext>
            </a:extLst>
          </p:cNvPr>
          <p:cNvCxnSpPr/>
          <p:nvPr/>
        </p:nvCxnSpPr>
        <p:spPr>
          <a:xfrm>
            <a:off x="487680" y="5162205"/>
            <a:ext cx="642851"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306CDD3-7632-C7D9-BDB9-1E51D5E2F217}"/>
              </a:ext>
            </a:extLst>
          </p:cNvPr>
          <p:cNvSpPr/>
          <p:nvPr/>
        </p:nvSpPr>
        <p:spPr>
          <a:xfrm>
            <a:off x="7802503" y="2730732"/>
            <a:ext cx="1305098" cy="127739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5 Points 35">
            <a:extLst>
              <a:ext uri="{FF2B5EF4-FFF2-40B4-BE49-F238E27FC236}">
                <a16:creationId xmlns:a16="http://schemas.microsoft.com/office/drawing/2014/main" id="{74A6AEB1-ECF0-E670-3A4D-4F1236334BDB}"/>
              </a:ext>
            </a:extLst>
          </p:cNvPr>
          <p:cNvSpPr/>
          <p:nvPr/>
        </p:nvSpPr>
        <p:spPr>
          <a:xfrm>
            <a:off x="7946591" y="2916385"/>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5 Points 36">
            <a:extLst>
              <a:ext uri="{FF2B5EF4-FFF2-40B4-BE49-F238E27FC236}">
                <a16:creationId xmlns:a16="http://schemas.microsoft.com/office/drawing/2014/main" id="{09BD3BB2-0F28-F11D-72E6-2C35A46141DE}"/>
              </a:ext>
            </a:extLst>
          </p:cNvPr>
          <p:cNvSpPr/>
          <p:nvPr/>
        </p:nvSpPr>
        <p:spPr>
          <a:xfrm>
            <a:off x="8251202" y="2766763"/>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5 Points 37">
            <a:extLst>
              <a:ext uri="{FF2B5EF4-FFF2-40B4-BE49-F238E27FC236}">
                <a16:creationId xmlns:a16="http://schemas.microsoft.com/office/drawing/2014/main" id="{F9F1DF9A-9344-621F-EDCF-2936B6470371}"/>
              </a:ext>
            </a:extLst>
          </p:cNvPr>
          <p:cNvSpPr/>
          <p:nvPr/>
        </p:nvSpPr>
        <p:spPr>
          <a:xfrm>
            <a:off x="8251202" y="3135978"/>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a:extLst>
              <a:ext uri="{FF2B5EF4-FFF2-40B4-BE49-F238E27FC236}">
                <a16:creationId xmlns:a16="http://schemas.microsoft.com/office/drawing/2014/main" id="{A4AB2ECF-22D1-BD2A-82A0-D0884CC5CD6D}"/>
              </a:ext>
            </a:extLst>
          </p:cNvPr>
          <p:cNvSpPr/>
          <p:nvPr/>
        </p:nvSpPr>
        <p:spPr>
          <a:xfrm>
            <a:off x="8484523" y="3469522"/>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282283AD-CD8B-018C-0038-6239B9FD22F8}"/>
              </a:ext>
            </a:extLst>
          </p:cNvPr>
          <p:cNvSpPr/>
          <p:nvPr/>
        </p:nvSpPr>
        <p:spPr>
          <a:xfrm>
            <a:off x="7950936" y="3345877"/>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7480B1C2-600A-95D8-173D-76136642D056}"/>
              </a:ext>
            </a:extLst>
          </p:cNvPr>
          <p:cNvSpPr/>
          <p:nvPr/>
        </p:nvSpPr>
        <p:spPr>
          <a:xfrm>
            <a:off x="9148960" y="2990416"/>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D7385C7A-84F0-C61F-492F-3E822CA88182}"/>
              </a:ext>
            </a:extLst>
          </p:cNvPr>
          <p:cNvSpPr/>
          <p:nvPr/>
        </p:nvSpPr>
        <p:spPr>
          <a:xfrm>
            <a:off x="9396784" y="3301530"/>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78AEE575-1EDB-43AB-3FD5-0AE37E108F1A}"/>
              </a:ext>
            </a:extLst>
          </p:cNvPr>
          <p:cNvSpPr/>
          <p:nvPr/>
        </p:nvSpPr>
        <p:spPr>
          <a:xfrm>
            <a:off x="8807008" y="3097187"/>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AF50CA2D-9940-5FFB-CBFB-C97385780840}"/>
              </a:ext>
            </a:extLst>
          </p:cNvPr>
          <p:cNvSpPr/>
          <p:nvPr/>
        </p:nvSpPr>
        <p:spPr>
          <a:xfrm>
            <a:off x="8578516" y="3181871"/>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8B59BA7-8038-1DA8-0B33-0E2F9C714F22}"/>
              </a:ext>
            </a:extLst>
          </p:cNvPr>
          <p:cNvSpPr txBox="1"/>
          <p:nvPr/>
        </p:nvSpPr>
        <p:spPr>
          <a:xfrm>
            <a:off x="9321796" y="2614295"/>
            <a:ext cx="1378702" cy="369332"/>
          </a:xfrm>
          <a:prstGeom prst="rect">
            <a:avLst/>
          </a:prstGeom>
          <a:noFill/>
        </p:spPr>
        <p:txBody>
          <a:bodyPr wrap="square" rtlCol="0">
            <a:spAutoFit/>
          </a:bodyPr>
          <a:lstStyle/>
          <a:p>
            <a:r>
              <a:rPr lang="en-US" dirty="0">
                <a:solidFill>
                  <a:schemeClr val="bg1"/>
                </a:solidFill>
              </a:rPr>
              <a:t>Topics</a:t>
            </a:r>
          </a:p>
        </p:txBody>
      </p:sp>
      <p:sp>
        <p:nvSpPr>
          <p:cNvPr id="60" name="TextBox 59">
            <a:extLst>
              <a:ext uri="{FF2B5EF4-FFF2-40B4-BE49-F238E27FC236}">
                <a16:creationId xmlns:a16="http://schemas.microsoft.com/office/drawing/2014/main" id="{0F655CA5-3941-95B7-8B71-E245F3220404}"/>
              </a:ext>
            </a:extLst>
          </p:cNvPr>
          <p:cNvSpPr txBox="1"/>
          <p:nvPr/>
        </p:nvSpPr>
        <p:spPr>
          <a:xfrm>
            <a:off x="7802503" y="4630131"/>
            <a:ext cx="1378702" cy="369332"/>
          </a:xfrm>
          <a:prstGeom prst="rect">
            <a:avLst/>
          </a:prstGeom>
          <a:noFill/>
        </p:spPr>
        <p:txBody>
          <a:bodyPr wrap="square" rtlCol="0">
            <a:spAutoFit/>
          </a:bodyPr>
          <a:lstStyle/>
          <a:p>
            <a:r>
              <a:rPr lang="en-US" dirty="0">
                <a:solidFill>
                  <a:schemeClr val="bg1"/>
                </a:solidFill>
              </a:rPr>
              <a:t>Topic</a:t>
            </a:r>
          </a:p>
        </p:txBody>
      </p:sp>
      <p:sp>
        <p:nvSpPr>
          <p:cNvPr id="67" name="TextBox 66">
            <a:extLst>
              <a:ext uri="{FF2B5EF4-FFF2-40B4-BE49-F238E27FC236}">
                <a16:creationId xmlns:a16="http://schemas.microsoft.com/office/drawing/2014/main" id="{30EE7FFF-1967-866F-A410-D777DF22A3AC}"/>
              </a:ext>
            </a:extLst>
          </p:cNvPr>
          <p:cNvSpPr txBox="1"/>
          <p:nvPr/>
        </p:nvSpPr>
        <p:spPr>
          <a:xfrm>
            <a:off x="9139988" y="4464789"/>
            <a:ext cx="2771222" cy="369332"/>
          </a:xfrm>
          <a:prstGeom prst="rect">
            <a:avLst/>
          </a:prstGeom>
          <a:noFill/>
        </p:spPr>
        <p:txBody>
          <a:bodyPr wrap="square" rtlCol="0">
            <a:spAutoFit/>
          </a:bodyPr>
          <a:lstStyle/>
          <a:p>
            <a:r>
              <a:rPr lang="en-US" dirty="0">
                <a:solidFill>
                  <a:schemeClr val="bg1"/>
                </a:solidFill>
              </a:rPr>
              <a:t>Frequency of words</a:t>
            </a:r>
          </a:p>
        </p:txBody>
      </p:sp>
      <p:grpSp>
        <p:nvGrpSpPr>
          <p:cNvPr id="86" name="Group 85">
            <a:extLst>
              <a:ext uri="{FF2B5EF4-FFF2-40B4-BE49-F238E27FC236}">
                <a16:creationId xmlns:a16="http://schemas.microsoft.com/office/drawing/2014/main" id="{21E9A939-7E50-6CBA-EF68-8903CD9032E2}"/>
              </a:ext>
            </a:extLst>
          </p:cNvPr>
          <p:cNvGrpSpPr/>
          <p:nvPr/>
        </p:nvGrpSpPr>
        <p:grpSpPr>
          <a:xfrm>
            <a:off x="431252" y="2738339"/>
            <a:ext cx="10476982" cy="3696393"/>
            <a:chOff x="431252" y="2738339"/>
            <a:chExt cx="10476982" cy="3696393"/>
          </a:xfrm>
        </p:grpSpPr>
        <p:grpSp>
          <p:nvGrpSpPr>
            <p:cNvPr id="85" name="Group 84">
              <a:extLst>
                <a:ext uri="{FF2B5EF4-FFF2-40B4-BE49-F238E27FC236}">
                  <a16:creationId xmlns:a16="http://schemas.microsoft.com/office/drawing/2014/main" id="{2821DA90-72D2-817B-A6D3-FD4FECEA8106}"/>
                </a:ext>
              </a:extLst>
            </p:cNvPr>
            <p:cNvGrpSpPr/>
            <p:nvPr/>
          </p:nvGrpSpPr>
          <p:grpSpPr>
            <a:xfrm>
              <a:off x="7678359" y="5080278"/>
              <a:ext cx="1305098" cy="1277390"/>
              <a:chOff x="7678359" y="5080278"/>
              <a:chExt cx="1305098" cy="1277390"/>
            </a:xfrm>
          </p:grpSpPr>
          <p:sp>
            <p:nvSpPr>
              <p:cNvPr id="51" name="Oval 50">
                <a:extLst>
                  <a:ext uri="{FF2B5EF4-FFF2-40B4-BE49-F238E27FC236}">
                    <a16:creationId xmlns:a16="http://schemas.microsoft.com/office/drawing/2014/main" id="{61850DB4-2AB2-2983-121B-3B9C18574696}"/>
                  </a:ext>
                </a:extLst>
              </p:cNvPr>
              <p:cNvSpPr/>
              <p:nvPr/>
            </p:nvSpPr>
            <p:spPr>
              <a:xfrm>
                <a:off x="7678359" y="5080278"/>
                <a:ext cx="1305098" cy="127739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1CE00AD-69BA-88C7-8E81-58DA9D76189E}"/>
                  </a:ext>
                </a:extLst>
              </p:cNvPr>
              <p:cNvSpPr/>
              <p:nvPr/>
            </p:nvSpPr>
            <p:spPr>
              <a:xfrm>
                <a:off x="7767867" y="5248797"/>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9209E967-06EA-1965-BC2F-C8D192F57A7B}"/>
                  </a:ext>
                </a:extLst>
              </p:cNvPr>
              <p:cNvSpPr/>
              <p:nvPr/>
            </p:nvSpPr>
            <p:spPr>
              <a:xfrm>
                <a:off x="7743938" y="5660786"/>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F4FA97DC-6484-71C4-FFB2-74592CEEC454}"/>
                  </a:ext>
                </a:extLst>
              </p:cNvPr>
              <p:cNvSpPr/>
              <p:nvPr/>
            </p:nvSpPr>
            <p:spPr>
              <a:xfrm>
                <a:off x="8046343" y="5470148"/>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E3849D23-E069-A248-5807-EB206DDBABEC}"/>
                  </a:ext>
                </a:extLst>
              </p:cNvPr>
              <p:cNvSpPr/>
              <p:nvPr/>
            </p:nvSpPr>
            <p:spPr>
              <a:xfrm>
                <a:off x="8110517" y="5901116"/>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tar: 5 Points 55">
                <a:extLst>
                  <a:ext uri="{FF2B5EF4-FFF2-40B4-BE49-F238E27FC236}">
                    <a16:creationId xmlns:a16="http://schemas.microsoft.com/office/drawing/2014/main" id="{A82D228D-70DB-B0C3-0B95-F2147B83DB44}"/>
                  </a:ext>
                </a:extLst>
              </p:cNvPr>
              <p:cNvSpPr/>
              <p:nvPr/>
            </p:nvSpPr>
            <p:spPr>
              <a:xfrm>
                <a:off x="8081168" y="5094411"/>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8B93E26C-B99E-887F-465A-423D7B7170A8}"/>
                  </a:ext>
                </a:extLst>
              </p:cNvPr>
              <p:cNvSpPr/>
              <p:nvPr/>
            </p:nvSpPr>
            <p:spPr>
              <a:xfrm>
                <a:off x="8556652" y="5264077"/>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3F75D70F-0234-F738-0C86-0FBA644C56F6}"/>
                  </a:ext>
                </a:extLst>
              </p:cNvPr>
              <p:cNvSpPr/>
              <p:nvPr/>
            </p:nvSpPr>
            <p:spPr>
              <a:xfrm>
                <a:off x="8432149" y="5559864"/>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90FE8D2F-AF5C-0BC1-3E6D-8A009D78AB56}"/>
                  </a:ext>
                </a:extLst>
              </p:cNvPr>
              <p:cNvSpPr/>
              <p:nvPr/>
            </p:nvSpPr>
            <p:spPr>
              <a:xfrm>
                <a:off x="8533543" y="5767296"/>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15F36307-5A4C-DC61-1DB6-91F68856DB81}"/>
                </a:ext>
              </a:extLst>
            </p:cNvPr>
            <p:cNvGrpSpPr/>
            <p:nvPr/>
          </p:nvGrpSpPr>
          <p:grpSpPr>
            <a:xfrm>
              <a:off x="9459681" y="4999028"/>
              <a:ext cx="1448553" cy="1435704"/>
              <a:chOff x="10264080" y="4797140"/>
              <a:chExt cx="1448553" cy="1435704"/>
            </a:xfrm>
          </p:grpSpPr>
          <p:cxnSp>
            <p:nvCxnSpPr>
              <p:cNvPr id="61" name="Straight Arrow Connector 60">
                <a:extLst>
                  <a:ext uri="{FF2B5EF4-FFF2-40B4-BE49-F238E27FC236}">
                    <a16:creationId xmlns:a16="http://schemas.microsoft.com/office/drawing/2014/main" id="{DFEDD272-3936-AA08-3BA6-8732488D0566}"/>
                  </a:ext>
                </a:extLst>
              </p:cNvPr>
              <p:cNvCxnSpPr>
                <a:cxnSpLocks/>
              </p:cNvCxnSpPr>
              <p:nvPr/>
            </p:nvCxnSpPr>
            <p:spPr>
              <a:xfrm>
                <a:off x="10264080" y="6095308"/>
                <a:ext cx="144855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97F5454-9F9B-21E3-995F-1CF19580AEB5}"/>
                  </a:ext>
                </a:extLst>
              </p:cNvPr>
              <p:cNvCxnSpPr>
                <a:cxnSpLocks/>
              </p:cNvCxnSpPr>
              <p:nvPr/>
            </p:nvCxnSpPr>
            <p:spPr>
              <a:xfrm flipV="1">
                <a:off x="10385220" y="4797140"/>
                <a:ext cx="0" cy="14357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AD43305-275A-B2BF-15C9-C9B96E3BBD40}"/>
                  </a:ext>
                </a:extLst>
              </p:cNvPr>
              <p:cNvSpPr/>
              <p:nvPr/>
            </p:nvSpPr>
            <p:spPr>
              <a:xfrm>
                <a:off x="10562269" y="4928167"/>
                <a:ext cx="276458" cy="1173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5AC26E3-02A5-BB76-1987-62B37E79DCBD}"/>
                  </a:ext>
                </a:extLst>
              </p:cNvPr>
              <p:cNvSpPr/>
              <p:nvPr/>
            </p:nvSpPr>
            <p:spPr>
              <a:xfrm>
                <a:off x="11011043" y="5767296"/>
                <a:ext cx="276458" cy="33452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B5D5E9B-009F-C4A4-49C4-5C56CB76D9BA}"/>
                </a:ext>
              </a:extLst>
            </p:cNvPr>
            <p:cNvGrpSpPr/>
            <p:nvPr/>
          </p:nvGrpSpPr>
          <p:grpSpPr>
            <a:xfrm>
              <a:off x="431252" y="4007428"/>
              <a:ext cx="7341148" cy="1387532"/>
              <a:chOff x="431252" y="4007428"/>
              <a:chExt cx="7341148" cy="1387532"/>
            </a:xfrm>
          </p:grpSpPr>
          <p:grpSp>
            <p:nvGrpSpPr>
              <p:cNvPr id="19" name="Group 18">
                <a:extLst>
                  <a:ext uri="{FF2B5EF4-FFF2-40B4-BE49-F238E27FC236}">
                    <a16:creationId xmlns:a16="http://schemas.microsoft.com/office/drawing/2014/main" id="{9EC8B65B-6FAA-0601-453E-41CFC8C1532E}"/>
                  </a:ext>
                </a:extLst>
              </p:cNvPr>
              <p:cNvGrpSpPr/>
              <p:nvPr/>
            </p:nvGrpSpPr>
            <p:grpSpPr>
              <a:xfrm>
                <a:off x="431252" y="4008122"/>
                <a:ext cx="948661" cy="1307868"/>
                <a:chOff x="431252" y="3632662"/>
                <a:chExt cx="948661" cy="1307868"/>
              </a:xfrm>
            </p:grpSpPr>
            <p:grpSp>
              <p:nvGrpSpPr>
                <p:cNvPr id="8" name="Group 7">
                  <a:extLst>
                    <a:ext uri="{FF2B5EF4-FFF2-40B4-BE49-F238E27FC236}">
                      <a16:creationId xmlns:a16="http://schemas.microsoft.com/office/drawing/2014/main" id="{186348B4-05DB-6F3F-6D24-4D488E6FFE14}"/>
                    </a:ext>
                  </a:extLst>
                </p:cNvPr>
                <p:cNvGrpSpPr/>
                <p:nvPr/>
              </p:nvGrpSpPr>
              <p:grpSpPr>
                <a:xfrm>
                  <a:off x="431252" y="3632662"/>
                  <a:ext cx="948661" cy="1307868"/>
                  <a:chOff x="431252" y="3632662"/>
                  <a:chExt cx="948661" cy="1307868"/>
                </a:xfrm>
              </p:grpSpPr>
              <p:sp>
                <p:nvSpPr>
                  <p:cNvPr id="5" name="Rectangle 4">
                    <a:extLst>
                      <a:ext uri="{FF2B5EF4-FFF2-40B4-BE49-F238E27FC236}">
                        <a16:creationId xmlns:a16="http://schemas.microsoft.com/office/drawing/2014/main" id="{5616982F-0B97-E9C2-E31F-96786AA6DEB2}"/>
                      </a:ext>
                    </a:extLst>
                  </p:cNvPr>
                  <p:cNvSpPr/>
                  <p:nvPr/>
                </p:nvSpPr>
                <p:spPr>
                  <a:xfrm>
                    <a:off x="581891" y="3632662"/>
                    <a:ext cx="798022" cy="10307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DF03A3-5D86-5257-DC5E-5A5C8F805F02}"/>
                      </a:ext>
                    </a:extLst>
                  </p:cNvPr>
                  <p:cNvSpPr/>
                  <p:nvPr/>
                </p:nvSpPr>
                <p:spPr>
                  <a:xfrm>
                    <a:off x="487680" y="3778134"/>
                    <a:ext cx="798022" cy="10307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2EAEC1-F659-D583-4F13-41446B48A195}"/>
                      </a:ext>
                    </a:extLst>
                  </p:cNvPr>
                  <p:cNvSpPr/>
                  <p:nvPr/>
                </p:nvSpPr>
                <p:spPr>
                  <a:xfrm>
                    <a:off x="431252" y="3909752"/>
                    <a:ext cx="798022" cy="10307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9E7594EF-1399-9AE5-21EA-1AEEA3AB2CC5}"/>
                    </a:ext>
                  </a:extLst>
                </p:cNvPr>
                <p:cNvCxnSpPr/>
                <p:nvPr/>
              </p:nvCxnSpPr>
              <p:spPr>
                <a:xfrm>
                  <a:off x="487680" y="4148051"/>
                  <a:ext cx="642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9465BD-9B91-7C60-5528-991E2C5E9523}"/>
                    </a:ext>
                  </a:extLst>
                </p:cNvPr>
                <p:cNvCxnSpPr/>
                <p:nvPr/>
              </p:nvCxnSpPr>
              <p:spPr>
                <a:xfrm>
                  <a:off x="508837" y="4300451"/>
                  <a:ext cx="642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8D6DC-2E7E-96C9-EDA0-63A19F37EE71}"/>
                    </a:ext>
                  </a:extLst>
                </p:cNvPr>
                <p:cNvCxnSpPr/>
                <p:nvPr/>
              </p:nvCxnSpPr>
              <p:spPr>
                <a:xfrm>
                  <a:off x="512618" y="4425141"/>
                  <a:ext cx="642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4AA00C-5AF9-3F2E-378C-550487693BC8}"/>
                    </a:ext>
                  </a:extLst>
                </p:cNvPr>
                <p:cNvCxnSpPr/>
                <p:nvPr/>
              </p:nvCxnSpPr>
              <p:spPr>
                <a:xfrm>
                  <a:off x="508836" y="4547062"/>
                  <a:ext cx="642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24CE39-10EF-B682-E212-4C0B998CE38D}"/>
                    </a:ext>
                  </a:extLst>
                </p:cNvPr>
                <p:cNvCxnSpPr/>
                <p:nvPr/>
              </p:nvCxnSpPr>
              <p:spPr>
                <a:xfrm>
                  <a:off x="487680" y="4663440"/>
                  <a:ext cx="64285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62028463-E53D-A2CA-1BDB-94EF9F3D3ACF}"/>
                  </a:ext>
                </a:extLst>
              </p:cNvPr>
              <p:cNvCxnSpPr/>
              <p:nvPr/>
            </p:nvCxnSpPr>
            <p:spPr>
              <a:xfrm>
                <a:off x="1379913" y="4590013"/>
                <a:ext cx="87283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A58E466-EF19-302A-C1EE-9F86AF411627}"/>
                  </a:ext>
                </a:extLst>
              </p:cNvPr>
              <p:cNvSpPr/>
              <p:nvPr/>
            </p:nvSpPr>
            <p:spPr>
              <a:xfrm>
                <a:off x="2288429" y="4211783"/>
                <a:ext cx="1743243" cy="9144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06A513-10E3-0924-F8E3-F54323FC0043}"/>
                  </a:ext>
                </a:extLst>
              </p:cNvPr>
              <p:cNvSpPr/>
              <p:nvPr/>
            </p:nvSpPr>
            <p:spPr>
              <a:xfrm>
                <a:off x="4940188" y="4206240"/>
                <a:ext cx="1743243" cy="9144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1C5D436-32CD-1120-514D-44673C2F3A2A}"/>
                  </a:ext>
                </a:extLst>
              </p:cNvPr>
              <p:cNvCxnSpPr/>
              <p:nvPr/>
            </p:nvCxnSpPr>
            <p:spPr>
              <a:xfrm>
                <a:off x="4031672" y="4609410"/>
                <a:ext cx="87283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DF8930-FA66-FDB2-AAA5-EB6D1BE4E905}"/>
                  </a:ext>
                </a:extLst>
              </p:cNvPr>
              <p:cNvCxnSpPr>
                <a:cxnSpLocks/>
              </p:cNvCxnSpPr>
              <p:nvPr/>
            </p:nvCxnSpPr>
            <p:spPr>
              <a:xfrm flipV="1">
                <a:off x="6669028" y="4007428"/>
                <a:ext cx="1103372" cy="7183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6B42B-E63D-D636-7403-18B3A8264D87}"/>
                  </a:ext>
                </a:extLst>
              </p:cNvPr>
              <p:cNvCxnSpPr>
                <a:cxnSpLocks/>
              </p:cNvCxnSpPr>
              <p:nvPr/>
            </p:nvCxnSpPr>
            <p:spPr>
              <a:xfrm>
                <a:off x="6669028" y="4725785"/>
                <a:ext cx="922919" cy="6691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FFD7775-CCEC-CAE3-219D-3243EF719895}"/>
                  </a:ext>
                </a:extLst>
              </p:cNvPr>
              <p:cNvSpPr txBox="1"/>
              <p:nvPr/>
            </p:nvSpPr>
            <p:spPr>
              <a:xfrm>
                <a:off x="4915970" y="4366606"/>
                <a:ext cx="1687275" cy="369332"/>
              </a:xfrm>
              <a:prstGeom prst="rect">
                <a:avLst/>
              </a:prstGeom>
              <a:noFill/>
            </p:spPr>
            <p:txBody>
              <a:bodyPr wrap="square" rtlCol="0">
                <a:spAutoFit/>
              </a:bodyPr>
              <a:lstStyle/>
              <a:p>
                <a:r>
                  <a:rPr lang="en-US" dirty="0">
                    <a:solidFill>
                      <a:schemeClr val="bg1"/>
                    </a:solidFill>
                  </a:rPr>
                  <a:t>Topic model</a:t>
                </a:r>
              </a:p>
            </p:txBody>
          </p:sp>
          <p:sp>
            <p:nvSpPr>
              <p:cNvPr id="71" name="TextBox 70">
                <a:extLst>
                  <a:ext uri="{FF2B5EF4-FFF2-40B4-BE49-F238E27FC236}">
                    <a16:creationId xmlns:a16="http://schemas.microsoft.com/office/drawing/2014/main" id="{268A820E-D31B-B763-525D-8C4E4F585388}"/>
                  </a:ext>
                </a:extLst>
              </p:cNvPr>
              <p:cNvSpPr txBox="1"/>
              <p:nvPr/>
            </p:nvSpPr>
            <p:spPr>
              <a:xfrm>
                <a:off x="2308821" y="4353132"/>
                <a:ext cx="1687275" cy="646331"/>
              </a:xfrm>
              <a:prstGeom prst="rect">
                <a:avLst/>
              </a:prstGeom>
              <a:noFill/>
            </p:spPr>
            <p:txBody>
              <a:bodyPr wrap="square" rtlCol="0">
                <a:spAutoFit/>
              </a:bodyPr>
              <a:lstStyle/>
              <a:p>
                <a:r>
                  <a:rPr lang="en-US" dirty="0">
                    <a:solidFill>
                      <a:schemeClr val="bg1"/>
                    </a:solidFill>
                  </a:rPr>
                  <a:t>Bag of Words</a:t>
                </a:r>
              </a:p>
              <a:p>
                <a:pPr algn="ctr"/>
                <a:r>
                  <a:rPr lang="en-US" dirty="0">
                    <a:solidFill>
                      <a:schemeClr val="bg1"/>
                    </a:solidFill>
                  </a:rPr>
                  <a:t>(</a:t>
                </a:r>
                <a:r>
                  <a:rPr lang="en-US" dirty="0" err="1">
                    <a:solidFill>
                      <a:schemeClr val="bg1"/>
                    </a:solidFill>
                  </a:rPr>
                  <a:t>BoW</a:t>
                </a:r>
                <a:r>
                  <a:rPr lang="en-US" dirty="0">
                    <a:solidFill>
                      <a:schemeClr val="bg1"/>
                    </a:solidFill>
                  </a:rPr>
                  <a:t>)</a:t>
                </a:r>
              </a:p>
            </p:txBody>
          </p:sp>
        </p:grpSp>
        <p:grpSp>
          <p:nvGrpSpPr>
            <p:cNvPr id="84" name="Group 83">
              <a:extLst>
                <a:ext uri="{FF2B5EF4-FFF2-40B4-BE49-F238E27FC236}">
                  <a16:creationId xmlns:a16="http://schemas.microsoft.com/office/drawing/2014/main" id="{6641EB38-F5D9-B4B8-2013-85AF0292D44A}"/>
                </a:ext>
              </a:extLst>
            </p:cNvPr>
            <p:cNvGrpSpPr/>
            <p:nvPr/>
          </p:nvGrpSpPr>
          <p:grpSpPr>
            <a:xfrm>
              <a:off x="7798331" y="2738339"/>
              <a:ext cx="1945382" cy="1480371"/>
              <a:chOff x="7798331" y="2738339"/>
              <a:chExt cx="1945382" cy="1480371"/>
            </a:xfrm>
          </p:grpSpPr>
          <p:sp>
            <p:nvSpPr>
              <p:cNvPr id="35" name="Oval 34">
                <a:extLst>
                  <a:ext uri="{FF2B5EF4-FFF2-40B4-BE49-F238E27FC236}">
                    <a16:creationId xmlns:a16="http://schemas.microsoft.com/office/drawing/2014/main" id="{80C08929-FFD4-2371-B43A-239D46BC9018}"/>
                  </a:ext>
                </a:extLst>
              </p:cNvPr>
              <p:cNvSpPr/>
              <p:nvPr/>
            </p:nvSpPr>
            <p:spPr>
              <a:xfrm>
                <a:off x="8438615" y="2941320"/>
                <a:ext cx="1305098" cy="127739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6A2F7129-CF08-F330-E5CA-5B65D44F2059}"/>
                  </a:ext>
                </a:extLst>
              </p:cNvPr>
              <p:cNvSpPr/>
              <p:nvPr/>
            </p:nvSpPr>
            <p:spPr>
              <a:xfrm>
                <a:off x="9081129" y="3322312"/>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7C9ED043-86CC-340B-1121-655E431471F7}"/>
                  </a:ext>
                </a:extLst>
              </p:cNvPr>
              <p:cNvSpPr/>
              <p:nvPr/>
            </p:nvSpPr>
            <p:spPr>
              <a:xfrm>
                <a:off x="9148960" y="3660543"/>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6376281E-4247-95EA-72D2-CCF51DBF7675}"/>
                  </a:ext>
                </a:extLst>
              </p:cNvPr>
              <p:cNvSpPr/>
              <p:nvPr/>
            </p:nvSpPr>
            <p:spPr>
              <a:xfrm>
                <a:off x="8805434" y="3790765"/>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11FBBB2-CA54-C082-3421-D56436AE2CE2}"/>
                  </a:ext>
                </a:extLst>
              </p:cNvPr>
              <p:cNvSpPr/>
              <p:nvPr/>
            </p:nvSpPr>
            <p:spPr>
              <a:xfrm>
                <a:off x="7798331" y="2738339"/>
                <a:ext cx="1305098" cy="127739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Star: 5 Points 74">
                <a:extLst>
                  <a:ext uri="{FF2B5EF4-FFF2-40B4-BE49-F238E27FC236}">
                    <a16:creationId xmlns:a16="http://schemas.microsoft.com/office/drawing/2014/main" id="{E8AE9DE5-16B1-012A-DBA0-42D80353A991}"/>
                  </a:ext>
                </a:extLst>
              </p:cNvPr>
              <p:cNvSpPr/>
              <p:nvPr/>
            </p:nvSpPr>
            <p:spPr>
              <a:xfrm>
                <a:off x="7942419" y="2923992"/>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tar: 5 Points 75">
                <a:extLst>
                  <a:ext uri="{FF2B5EF4-FFF2-40B4-BE49-F238E27FC236}">
                    <a16:creationId xmlns:a16="http://schemas.microsoft.com/office/drawing/2014/main" id="{10A79ECC-6D89-9450-53C7-CC9A6FFFD463}"/>
                  </a:ext>
                </a:extLst>
              </p:cNvPr>
              <p:cNvSpPr/>
              <p:nvPr/>
            </p:nvSpPr>
            <p:spPr>
              <a:xfrm>
                <a:off x="8247030" y="2774370"/>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tar: 5 Points 76">
                <a:extLst>
                  <a:ext uri="{FF2B5EF4-FFF2-40B4-BE49-F238E27FC236}">
                    <a16:creationId xmlns:a16="http://schemas.microsoft.com/office/drawing/2014/main" id="{9A62DA89-242E-1B89-ED3B-E2276BBD2DCB}"/>
                  </a:ext>
                </a:extLst>
              </p:cNvPr>
              <p:cNvSpPr/>
              <p:nvPr/>
            </p:nvSpPr>
            <p:spPr>
              <a:xfrm>
                <a:off x="8247030" y="3143585"/>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tar: 5 Points 77">
                <a:extLst>
                  <a:ext uri="{FF2B5EF4-FFF2-40B4-BE49-F238E27FC236}">
                    <a16:creationId xmlns:a16="http://schemas.microsoft.com/office/drawing/2014/main" id="{5ECFD8E0-757B-F2C1-E185-E45E2414B31B}"/>
                  </a:ext>
                </a:extLst>
              </p:cNvPr>
              <p:cNvSpPr/>
              <p:nvPr/>
            </p:nvSpPr>
            <p:spPr>
              <a:xfrm>
                <a:off x="8480351" y="3477129"/>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tar: 5 Points 78">
                <a:extLst>
                  <a:ext uri="{FF2B5EF4-FFF2-40B4-BE49-F238E27FC236}">
                    <a16:creationId xmlns:a16="http://schemas.microsoft.com/office/drawing/2014/main" id="{F32EF9E7-BFC8-F408-CF78-F65F0A0347A2}"/>
                  </a:ext>
                </a:extLst>
              </p:cNvPr>
              <p:cNvSpPr/>
              <p:nvPr/>
            </p:nvSpPr>
            <p:spPr>
              <a:xfrm>
                <a:off x="7946764" y="3353484"/>
                <a:ext cx="357447" cy="361604"/>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E1570F50-2E5E-2E60-B795-09837BF86ACA}"/>
                  </a:ext>
                </a:extLst>
              </p:cNvPr>
              <p:cNvSpPr/>
              <p:nvPr/>
            </p:nvSpPr>
            <p:spPr>
              <a:xfrm>
                <a:off x="9144788" y="2998023"/>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EB3D2027-D168-6D93-775E-14E3A1A90179}"/>
                  </a:ext>
                </a:extLst>
              </p:cNvPr>
              <p:cNvSpPr/>
              <p:nvPr/>
            </p:nvSpPr>
            <p:spPr>
              <a:xfrm>
                <a:off x="9392612" y="3309137"/>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2514936D-42ED-1536-1F86-6A1CB5D6FDF6}"/>
                  </a:ext>
                </a:extLst>
              </p:cNvPr>
              <p:cNvSpPr/>
              <p:nvPr/>
            </p:nvSpPr>
            <p:spPr>
              <a:xfrm>
                <a:off x="8802836" y="3104794"/>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C86192BB-C3D9-3FBE-C198-93E899F312A6}"/>
                  </a:ext>
                </a:extLst>
              </p:cNvPr>
              <p:cNvSpPr/>
              <p:nvPr/>
            </p:nvSpPr>
            <p:spPr>
              <a:xfrm>
                <a:off x="8574344" y="3189478"/>
                <a:ext cx="281436" cy="328012"/>
              </a:xfrm>
              <a:prstGeom prst="triangle">
                <a:avLst/>
              </a:prstGeom>
              <a:solidFill>
                <a:srgbClr val="80C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835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926080" y="961505"/>
            <a:ext cx="9265920" cy="5896495"/>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2858594"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4904034" y="1102495"/>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885720"/>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2892337" y="5504589"/>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830144" y="956018"/>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3340722" y="2199713"/>
            <a:ext cx="8612980" cy="4310365"/>
          </a:xfrm>
        </p:spPr>
        <p:txBody>
          <a:bodyPr>
            <a:normAutofit/>
          </a:bodyPr>
          <a:lstStyle/>
          <a:p>
            <a:r>
              <a:rPr lang="en-US" sz="1200" b="0" i="0" dirty="0">
                <a:effectLst/>
                <a:latin typeface="Times New Roman" panose="02020603050405020304" pitchFamily="18" charset="0"/>
                <a:cs typeface="Times New Roman" panose="02020603050405020304" pitchFamily="18" charset="0"/>
              </a:rPr>
              <a:t>The Airbnb dataset is a collection of data related to listings, hosts, and reviews from the Airbnb platform. It typically includes information such as property details (e.g., location, size, amenities), host profiles, pricing, availability, and guest reviews. This dataset is valuable for various purposes, including market analysis, property pricing prediction, user behavior analysis, and sentiment analysis.</a:t>
            </a:r>
          </a:p>
          <a:p>
            <a:r>
              <a:rPr lang="en-US" altLang="ja-JP" sz="1200" dirty="0">
                <a:latin typeface="Times New Roman" panose="02020603050405020304" pitchFamily="18" charset="0"/>
                <a:cs typeface="Times New Roman" panose="02020603050405020304" pitchFamily="18" charset="0"/>
              </a:rPr>
              <a:t>These are the 5-dataset available to me. Form these 5 dataset the most relevant columns for topic modeling are those containing text data, such as  'description' ,  'summary' ,  'neighborhood overview' ,  'notes' ,  'transit' ,  'access' ,  'interaction' ,     'house rules' and 'comments’ . </a:t>
            </a:r>
          </a:p>
          <a:p>
            <a:r>
              <a:rPr lang="en-US" altLang="ja-JP" sz="1200" dirty="0">
                <a:latin typeface="Times New Roman" panose="02020603050405020304" pitchFamily="18" charset="0"/>
                <a:cs typeface="Times New Roman" panose="02020603050405020304" pitchFamily="18" charset="0"/>
              </a:rPr>
              <a:t> The potential wealth of information encapsulated in multiple columns. However, we opt to channel our focus towards a singular textual source: the 'comments' column of Dataset - 3("</a:t>
            </a:r>
            <a:r>
              <a:rPr lang="en-US" altLang="ja-JP" sz="1200" dirty="0" err="1">
                <a:latin typeface="Times New Roman" panose="02020603050405020304" pitchFamily="18" charset="0"/>
                <a:cs typeface="Times New Roman" panose="02020603050405020304" pitchFamily="18" charset="0"/>
              </a:rPr>
              <a:t>reviews_details</a:t>
            </a:r>
            <a:r>
              <a:rPr lang="en-US" altLang="ja-JP" sz="1200" dirty="0">
                <a:latin typeface="Times New Roman" panose="02020603050405020304" pitchFamily="18" charset="0"/>
                <a:cs typeface="Times New Roman" panose="02020603050405020304" pitchFamily="18" charset="0"/>
              </a:rPr>
              <a:t>").</a:t>
            </a:r>
          </a:p>
          <a:p>
            <a:endParaRPr lang="ja-JP" altLang="en-US" sz="1200" dirty="0">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3990491" y="1300851"/>
            <a:ext cx="6044503" cy="583800"/>
          </a:xfrm>
        </p:spPr>
        <p:txBody>
          <a:bodyPr/>
          <a:lstStyle/>
          <a:p>
            <a:r>
              <a:rPr lang="en-US" dirty="0"/>
              <a:t>Dataset : Air </a:t>
            </a:r>
            <a:r>
              <a:rPr lang="en-US" dirty="0" err="1"/>
              <a:t>bnb</a:t>
            </a:r>
            <a:endParaRPr lang="en-US" dirty="0"/>
          </a:p>
        </p:txBody>
      </p:sp>
    </p:spTree>
    <p:extLst>
      <p:ext uri="{BB962C8B-B14F-4D97-AF65-F5344CB8AC3E}">
        <p14:creationId xmlns:p14="http://schemas.microsoft.com/office/powerpoint/2010/main" val="940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Review dataset</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10758054" cy="3959436"/>
          </a:xfrm>
        </p:spPr>
        <p:txBody>
          <a:bodyPr>
            <a:normAutofit/>
          </a:bodyPr>
          <a:lstStyle/>
          <a:p>
            <a:r>
              <a:rPr lang="en-US" sz="1200" dirty="0">
                <a:latin typeface="Times New Roman" panose="02020603050405020304" pitchFamily="18" charset="0"/>
                <a:cs typeface="Times New Roman" panose="02020603050405020304" pitchFamily="18" charset="0"/>
              </a:rPr>
              <a:t>Review : </a:t>
            </a:r>
            <a:r>
              <a:rPr lang="en-US" sz="1200" b="0" i="0" dirty="0">
                <a:effectLst/>
                <a:latin typeface="Times New Roman" panose="02020603050405020304" pitchFamily="18" charset="0"/>
                <a:cs typeface="Times New Roman" panose="02020603050405020304" pitchFamily="18" charset="0"/>
              </a:rPr>
              <a:t>The dataset has a shape of (431,830, 6), meaning it contains 431,830 rows and 6 columns</a:t>
            </a:r>
            <a:endParaRPr lang="en-US"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Columns : </a:t>
            </a:r>
            <a:r>
              <a:rPr lang="en-US" sz="1200" b="0" i="0" dirty="0">
                <a:effectLst/>
                <a:latin typeface="Times New Roman" panose="02020603050405020304" pitchFamily="18" charset="0"/>
                <a:cs typeface="Times New Roman" panose="02020603050405020304" pitchFamily="18" charset="0"/>
              </a:rPr>
              <a:t>'</a:t>
            </a:r>
            <a:r>
              <a:rPr lang="en-US" sz="1200" b="0" i="0" dirty="0" err="1">
                <a:effectLst/>
                <a:latin typeface="Times New Roman" panose="02020603050405020304" pitchFamily="18" charset="0"/>
                <a:cs typeface="Times New Roman" panose="02020603050405020304" pitchFamily="18" charset="0"/>
              </a:rPr>
              <a:t>listing_id</a:t>
            </a:r>
            <a:r>
              <a:rPr lang="en-US" sz="1200" b="0" i="0" dirty="0">
                <a:effectLst/>
                <a:latin typeface="Times New Roman" panose="02020603050405020304" pitchFamily="18" charset="0"/>
                <a:cs typeface="Times New Roman" panose="02020603050405020304" pitchFamily="18" charset="0"/>
              </a:rPr>
              <a:t>', 'id', 'date', '</a:t>
            </a:r>
            <a:r>
              <a:rPr lang="en-US" sz="1200" b="0" i="0" dirty="0" err="1">
                <a:effectLst/>
                <a:latin typeface="Times New Roman" panose="02020603050405020304" pitchFamily="18" charset="0"/>
                <a:cs typeface="Times New Roman" panose="02020603050405020304" pitchFamily="18" charset="0"/>
              </a:rPr>
              <a:t>reviewer_id</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reviewer_name</a:t>
            </a:r>
            <a:r>
              <a:rPr lang="en-US" sz="1200" b="0" i="0" dirty="0">
                <a:effectLst/>
                <a:latin typeface="Times New Roman" panose="02020603050405020304" pitchFamily="18" charset="0"/>
                <a:cs typeface="Times New Roman" panose="02020603050405020304" pitchFamily="18" charset="0"/>
              </a:rPr>
              <a:t>', 'comments.</a:t>
            </a:r>
          </a:p>
          <a:p>
            <a:r>
              <a:rPr lang="en-US" altLang="ja-JP" sz="1200" dirty="0">
                <a:latin typeface="Times New Roman" panose="02020603050405020304" pitchFamily="18" charset="0"/>
                <a:cs typeface="Times New Roman" panose="02020603050405020304" pitchFamily="18" charset="0"/>
              </a:rPr>
              <a:t>Sample comment : </a:t>
            </a:r>
            <a:r>
              <a:rPr lang="en-US" sz="1200" b="0" i="0" dirty="0">
                <a:effectLst/>
                <a:latin typeface="Times New Roman" panose="02020603050405020304" pitchFamily="18" charset="0"/>
                <a:cs typeface="Times New Roman" panose="02020603050405020304" pitchFamily="18" charset="0"/>
              </a:rPr>
              <a:t>'Daniel is really cool. The place was nice and clean. Very quiet neighborhood. He had maps and a lonely planet guide book in the room for you to use. I didn't have any trouble finding the place from Central Station. I would </a:t>
            </a:r>
            <a:r>
              <a:rPr lang="en-US" sz="1200" b="0" i="0" dirty="0" err="1">
                <a:effectLst/>
                <a:latin typeface="Times New Roman" panose="02020603050405020304" pitchFamily="18" charset="0"/>
                <a:cs typeface="Times New Roman" panose="02020603050405020304" pitchFamily="18" charset="0"/>
              </a:rPr>
              <a:t>defintely</a:t>
            </a:r>
            <a:r>
              <a:rPr lang="en-US" sz="1200" b="0" i="0" dirty="0">
                <a:effectLst/>
                <a:latin typeface="Times New Roman" panose="02020603050405020304" pitchFamily="18" charset="0"/>
                <a:cs typeface="Times New Roman" panose="02020603050405020304" pitchFamily="18" charset="0"/>
              </a:rPr>
              <a:t> come back! Thanks!’.</a:t>
            </a:r>
          </a:p>
          <a:p>
            <a:pPr algn="l"/>
            <a:r>
              <a:rPr lang="en-US" altLang="ja-JP" sz="1200" dirty="0">
                <a:latin typeface="Times New Roman" panose="02020603050405020304" pitchFamily="18" charset="0"/>
                <a:cs typeface="Times New Roman" panose="02020603050405020304" pitchFamily="18" charset="0"/>
              </a:rPr>
              <a:t>How topic modeling work on this sample comment : </a:t>
            </a:r>
            <a:r>
              <a:rPr lang="en-US" sz="1200" b="0" i="0" dirty="0">
                <a:effectLst/>
                <a:latin typeface="Times New Roman" panose="02020603050405020304" pitchFamily="18" charset="0"/>
                <a:cs typeface="Times New Roman" panose="02020603050405020304" pitchFamily="18" charset="0"/>
              </a:rPr>
              <a:t>from this comment above we can understand about the host experience, quiet neighborhood, accessibility and direction. Overall a positive experience.</a:t>
            </a:r>
          </a:p>
          <a:p>
            <a:pPr algn="l"/>
            <a:r>
              <a:rPr lang="en-US" sz="1200" b="0" i="0" dirty="0">
                <a:effectLst/>
                <a:latin typeface="Times New Roman" panose="02020603050405020304" pitchFamily="18" charset="0"/>
                <a:cs typeface="Times New Roman" panose="02020603050405020304" pitchFamily="18" charset="0"/>
              </a:rPr>
              <a:t>These are the basic topics that we can take. This is an outline of the topic modeling. This outline effectively sets the stage for conducting topic modeling on the comment data, guiding the analysis towards uncovering these thematic elements.</a:t>
            </a:r>
          </a:p>
          <a:p>
            <a:endParaRPr lang="ja-JP" altLang="en-US" sz="1200" dirty="0">
              <a:latin typeface="Times New Roman" panose="02020603050405020304" pitchFamily="18" charset="0"/>
              <a:cs typeface="Times New Roman" panose="02020603050405020304" pitchFamily="18" charset="0"/>
            </a:endParaRPr>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a:xfrm>
            <a:off x="838201" y="1477398"/>
            <a:ext cx="4433046" cy="703135"/>
          </a:xfrm>
        </p:spPr>
        <p:txBody>
          <a:bodyPr>
            <a:normAutofit/>
          </a:bodyPr>
          <a:lstStyle/>
          <a:p>
            <a:r>
              <a:rPr lang="en-US" dirty="0"/>
              <a:t>details</a:t>
            </a:r>
          </a:p>
        </p:txBody>
      </p:sp>
    </p:spTree>
    <p:extLst>
      <p:ext uri="{BB962C8B-B14F-4D97-AF65-F5344CB8AC3E}">
        <p14:creationId xmlns:p14="http://schemas.microsoft.com/office/powerpoint/2010/main" val="207696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Data Description</a:t>
            </a:r>
          </a:p>
        </p:txBody>
      </p:sp>
      <p:graphicFrame>
        <p:nvGraphicFramePr>
          <p:cNvPr id="6" name="Table 5">
            <a:extLst>
              <a:ext uri="{FF2B5EF4-FFF2-40B4-BE49-F238E27FC236}">
                <a16:creationId xmlns:a16="http://schemas.microsoft.com/office/drawing/2014/main" id="{F2770F0E-A816-7F9C-07B8-ACB15BE32FBD}"/>
              </a:ext>
            </a:extLst>
          </p:cNvPr>
          <p:cNvGraphicFramePr>
            <a:graphicFrameLocks noGrp="1"/>
          </p:cNvGraphicFramePr>
          <p:nvPr>
            <p:extLst>
              <p:ext uri="{D42A27DB-BD31-4B8C-83A1-F6EECF244321}">
                <p14:modId xmlns:p14="http://schemas.microsoft.com/office/powerpoint/2010/main" val="2548944076"/>
              </p:ext>
            </p:extLst>
          </p:nvPr>
        </p:nvGraphicFramePr>
        <p:xfrm>
          <a:off x="940596" y="1643591"/>
          <a:ext cx="8879679" cy="2642024"/>
        </p:xfrm>
        <a:graphic>
          <a:graphicData uri="http://schemas.openxmlformats.org/drawingml/2006/table">
            <a:tbl>
              <a:tblPr firstRow="1" bandRow="1">
                <a:tableStyleId>{00A15C55-8517-42AA-B614-E9B94910E393}</a:tableStyleId>
              </a:tblPr>
              <a:tblGrid>
                <a:gridCol w="2087188">
                  <a:extLst>
                    <a:ext uri="{9D8B030D-6E8A-4147-A177-3AD203B41FA5}">
                      <a16:colId xmlns:a16="http://schemas.microsoft.com/office/drawing/2014/main" val="727955942"/>
                    </a:ext>
                  </a:extLst>
                </a:gridCol>
                <a:gridCol w="1693909">
                  <a:extLst>
                    <a:ext uri="{9D8B030D-6E8A-4147-A177-3AD203B41FA5}">
                      <a16:colId xmlns:a16="http://schemas.microsoft.com/office/drawing/2014/main" val="3508152593"/>
                    </a:ext>
                  </a:extLst>
                </a:gridCol>
                <a:gridCol w="5098582">
                  <a:extLst>
                    <a:ext uri="{9D8B030D-6E8A-4147-A177-3AD203B41FA5}">
                      <a16:colId xmlns:a16="http://schemas.microsoft.com/office/drawing/2014/main" val="930940213"/>
                    </a:ext>
                  </a:extLst>
                </a:gridCol>
              </a:tblGrid>
              <a:tr h="370840">
                <a:tc>
                  <a:txBody>
                    <a:bodyPr/>
                    <a:lstStyle/>
                    <a:p>
                      <a:pPr algn="ctr"/>
                      <a:r>
                        <a:rPr lang="en-US" sz="1200" dirty="0">
                          <a:latin typeface="Times New Roman" panose="02020603050405020304" pitchFamily="18" charset="0"/>
                          <a:cs typeface="Times New Roman" panose="02020603050405020304" pitchFamily="18" charset="0"/>
                        </a:rPr>
                        <a:t>Variable</a:t>
                      </a:r>
                    </a:p>
                  </a:txBody>
                  <a:tcPr/>
                </a:tc>
                <a:tc>
                  <a:txBody>
                    <a:bodyPr/>
                    <a:lstStyle/>
                    <a:p>
                      <a:pPr algn="ctr"/>
                      <a:r>
                        <a:rPr lang="en-US" sz="1200" dirty="0">
                          <a:latin typeface="Times New Roman" panose="02020603050405020304" pitchFamily="18" charset="0"/>
                          <a:cs typeface="Times New Roman" panose="02020603050405020304" pitchFamily="18" charset="0"/>
                        </a:rPr>
                        <a:t>Type</a:t>
                      </a:r>
                    </a:p>
                  </a:txBody>
                  <a:tcPr/>
                </a:tc>
                <a:tc>
                  <a:txBody>
                    <a:bodyPr/>
                    <a:lstStyle/>
                    <a:p>
                      <a:pPr algn="ctr"/>
                      <a:r>
                        <a:rPr lang="en-US" sz="1200"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2440555501"/>
                  </a:ext>
                </a:extLst>
              </a:tr>
              <a:tr h="370840">
                <a:tc>
                  <a:txBody>
                    <a:bodyPr/>
                    <a:lstStyle/>
                    <a:p>
                      <a:r>
                        <a:rPr lang="en-US" sz="1200" b="0" i="0" dirty="0" err="1">
                          <a:effectLst/>
                          <a:latin typeface="Times New Roman" panose="02020603050405020304" pitchFamily="18" charset="0"/>
                          <a:cs typeface="Times New Roman" panose="02020603050405020304" pitchFamily="18" charset="0"/>
                        </a:rPr>
                        <a:t>listing_id</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 sz="1200" dirty="0">
                          <a:latin typeface="Times New Roman" panose="02020603050405020304" pitchFamily="18" charset="0"/>
                          <a:cs typeface="Times New Roman" panose="02020603050405020304" pitchFamily="18" charset="0"/>
                        </a:rPr>
                        <a:t>Continuous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integer representing the unique identifier for each Airbnb listing.</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6131881"/>
                  </a:ext>
                </a:extLst>
              </a:tr>
              <a:tr h="370840">
                <a:tc>
                  <a:txBody>
                    <a:bodyPr/>
                    <a:lstStyle/>
                    <a:p>
                      <a:r>
                        <a:rPr lang="en-US" sz="1200" b="0" i="0" dirty="0">
                          <a:effectLst/>
                          <a:latin typeface="Times New Roman" panose="02020603050405020304" pitchFamily="18" charset="0"/>
                          <a:cs typeface="Times New Roman" panose="02020603050405020304" pitchFamily="18" charset="0"/>
                        </a:rPr>
                        <a:t>id</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 sz="1200" dirty="0">
                          <a:latin typeface="Times New Roman" panose="02020603050405020304" pitchFamily="18" charset="0"/>
                          <a:cs typeface="Times New Roman" panose="02020603050405020304" pitchFamily="18" charset="0"/>
                        </a:rPr>
                        <a:t>Continuous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integer representing the unique identifier for each review.</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99264475"/>
                  </a:ext>
                </a:extLst>
              </a:tr>
              <a:tr h="370840">
                <a:tc>
                  <a:txBody>
                    <a:bodyPr/>
                    <a:lstStyle/>
                    <a:p>
                      <a:r>
                        <a:rPr lang="en-US" sz="1200" b="0" i="0" dirty="0">
                          <a:effectLst/>
                          <a:latin typeface="Times New Roman" panose="02020603050405020304" pitchFamily="18" charset="0"/>
                          <a:cs typeface="Times New Roman" panose="02020603050405020304" pitchFamily="18" charset="0"/>
                        </a:rPr>
                        <a:t>date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Date</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string representing the date when the review was made.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9864984"/>
                  </a:ext>
                </a:extLst>
              </a:tr>
              <a:tr h="370840">
                <a:tc>
                  <a:txBody>
                    <a:bodyPr/>
                    <a:lstStyle/>
                    <a:p>
                      <a:r>
                        <a:rPr lang="en-US" sz="1200" b="0" i="0" dirty="0" err="1">
                          <a:effectLst/>
                          <a:latin typeface="Times New Roman" panose="02020603050405020304" pitchFamily="18" charset="0"/>
                          <a:cs typeface="Times New Roman" panose="02020603050405020304" pitchFamily="18" charset="0"/>
                        </a:rPr>
                        <a:t>reviewer_id</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 sz="1200" dirty="0">
                          <a:latin typeface="Times New Roman" panose="02020603050405020304" pitchFamily="18" charset="0"/>
                          <a:cs typeface="Times New Roman" panose="02020603050405020304" pitchFamily="18" charset="0"/>
                        </a:rPr>
                        <a:t>Continuous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integer representing the unique identifier for each reviewer.</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7192509"/>
                  </a:ext>
                </a:extLst>
              </a:tr>
              <a:tr h="416984">
                <a:tc>
                  <a:txBody>
                    <a:bodyPr/>
                    <a:lstStyle/>
                    <a:p>
                      <a:r>
                        <a:rPr lang="en-US" sz="1200" b="0" i="0" dirty="0" err="1">
                          <a:effectLst/>
                          <a:latin typeface="Times New Roman" panose="02020603050405020304" pitchFamily="18" charset="0"/>
                          <a:cs typeface="Times New Roman" panose="02020603050405020304" pitchFamily="18" charset="0"/>
                        </a:rPr>
                        <a:t>reviewer_name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Categorical</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string representing the name of the reviewer.</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8619199"/>
                  </a:ext>
                </a:extLst>
              </a:tr>
              <a:tr h="370840">
                <a:tc>
                  <a:txBody>
                    <a:bodyPr/>
                    <a:lstStyle/>
                    <a:p>
                      <a:r>
                        <a:rPr lang="en-US" sz="1200" b="0" i="0" dirty="0">
                          <a:effectLst/>
                          <a:latin typeface="Times New Roman" panose="02020603050405020304" pitchFamily="18" charset="0"/>
                          <a:cs typeface="Times New Roman" panose="02020603050405020304" pitchFamily="18" charset="0"/>
                        </a:rPr>
                        <a:t>comments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String(object)</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string representing the textual content of the review left by the reviewer.</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8472937"/>
                  </a:ext>
                </a:extLst>
              </a:tr>
            </a:tbl>
          </a:graphicData>
        </a:graphic>
      </p:graphicFrame>
    </p:spTree>
    <p:extLst>
      <p:ext uri="{BB962C8B-B14F-4D97-AF65-F5344CB8AC3E}">
        <p14:creationId xmlns:p14="http://schemas.microsoft.com/office/powerpoint/2010/main" val="289077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830269" y="178246"/>
            <a:ext cx="10523531" cy="583800"/>
          </a:xfrm>
        </p:spPr>
        <p:txBody>
          <a:bodyPr/>
          <a:lstStyle/>
          <a:p>
            <a:r>
              <a:rPr lang="en-US" dirty="0"/>
              <a:t>Preprocessing steps</a:t>
            </a:r>
          </a:p>
        </p:txBody>
      </p:sp>
      <p:sp>
        <p:nvSpPr>
          <p:cNvPr id="6" name="Text Placeholder 14">
            <a:extLst>
              <a:ext uri="{FF2B5EF4-FFF2-40B4-BE49-F238E27FC236}">
                <a16:creationId xmlns:a16="http://schemas.microsoft.com/office/drawing/2014/main" id="{5BA36738-D4F9-9E4E-2A92-58802D1CAA80}"/>
              </a:ext>
            </a:extLst>
          </p:cNvPr>
          <p:cNvSpPr txBox="1">
            <a:spLocks/>
          </p:cNvSpPr>
          <p:nvPr/>
        </p:nvSpPr>
        <p:spPr>
          <a:xfrm>
            <a:off x="838201" y="1618715"/>
            <a:ext cx="7923414" cy="4765460"/>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sz="1200" b="1" i="0" u="sng" dirty="0">
                <a:effectLst/>
                <a:latin typeface="Times New Roman" panose="02020603050405020304" pitchFamily="18" charset="0"/>
                <a:cs typeface="Times New Roman" panose="02020603050405020304" pitchFamily="18" charset="0"/>
              </a:rPr>
              <a:t>Aggregation based on listing details</a:t>
            </a:r>
            <a:r>
              <a:rPr lang="en-US" sz="1200" b="0" i="0" dirty="0">
                <a:effectLst/>
                <a:latin typeface="Times New Roman" panose="02020603050405020304" pitchFamily="18" charset="0"/>
                <a:cs typeface="Times New Roman" panose="02020603050405020304" pitchFamily="18" charset="0"/>
              </a:rPr>
              <a:t>: Reviews are aggregated based on listing details such as the </a:t>
            </a:r>
            <a:r>
              <a:rPr lang="en-US" sz="1200" b="0" i="0" dirty="0" err="1">
                <a:effectLst/>
                <a:latin typeface="Times New Roman" panose="02020603050405020304" pitchFamily="18" charset="0"/>
                <a:cs typeface="Times New Roman" panose="02020603050405020304" pitchFamily="18" charset="0"/>
              </a:rPr>
              <a:t>listing_id</a:t>
            </a:r>
            <a:r>
              <a:rPr lang="en-US" sz="1200" b="0" i="0" dirty="0">
                <a:effectLst/>
                <a:latin typeface="Times New Roman" panose="02020603050405020304" pitchFamily="18" charset="0"/>
                <a:cs typeface="Times New Roman" panose="02020603050405020304" pitchFamily="18" charset="0"/>
              </a:rPr>
              <a:t>. This helps in organizing the data for analysis and gaining insights specific to different aspects of the listings.</a:t>
            </a:r>
          </a:p>
          <a:p>
            <a:pPr>
              <a:buFont typeface="+mj-lt"/>
              <a:buAutoNum type="arabicPeriod"/>
            </a:pPr>
            <a:r>
              <a:rPr lang="en-US" sz="1200" b="1" i="0" u="sng" dirty="0">
                <a:effectLst/>
                <a:latin typeface="Times New Roman" panose="02020603050405020304" pitchFamily="18" charset="0"/>
                <a:cs typeface="Times New Roman" panose="02020603050405020304" pitchFamily="18" charset="0"/>
              </a:rPr>
              <a:t>Punctuation removal and lowercasing</a:t>
            </a:r>
            <a:r>
              <a:rPr lang="en-US" sz="1200" b="0" i="0" dirty="0">
                <a:effectLst/>
                <a:latin typeface="Times New Roman" panose="02020603050405020304" pitchFamily="18" charset="0"/>
                <a:cs typeface="Times New Roman" panose="02020603050405020304" pitchFamily="18" charset="0"/>
              </a:rPr>
              <a:t>: Punctuation marks are removed from the text to focus on the actual words. Additionally, all text is converted to lowercase to ensure uniformity and consistency in word representation. This step helps in standardizing the text data and simplifying subsequent processing steps.</a:t>
            </a:r>
          </a:p>
          <a:p>
            <a:pPr algn="l">
              <a:buFont typeface="+mj-lt"/>
              <a:buAutoNum type="arabicPeriod"/>
            </a:pPr>
            <a:endParaRPr lang="en-US" sz="1200" b="0" i="0" dirty="0">
              <a:effectLst/>
              <a:latin typeface="Times New Roman" panose="02020603050405020304" pitchFamily="18" charset="0"/>
              <a:cs typeface="Times New Roman" panose="02020603050405020304" pitchFamily="18" charset="0"/>
            </a:endParaRPr>
          </a:p>
          <a:p>
            <a:pPr algn="l">
              <a:buFont typeface="+mj-lt"/>
              <a:buAutoNum type="arabicPeriod"/>
            </a:pPr>
            <a:endParaRPr lang="en-US" sz="1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36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Preprocessing steps</a:t>
            </a:r>
          </a:p>
        </p:txBody>
      </p:sp>
      <p:sp>
        <p:nvSpPr>
          <p:cNvPr id="6" name="Text Placeholder 14">
            <a:extLst>
              <a:ext uri="{FF2B5EF4-FFF2-40B4-BE49-F238E27FC236}">
                <a16:creationId xmlns:a16="http://schemas.microsoft.com/office/drawing/2014/main" id="{5BA36738-D4F9-9E4E-2A92-58802D1CAA80}"/>
              </a:ext>
            </a:extLst>
          </p:cNvPr>
          <p:cNvSpPr txBox="1">
            <a:spLocks/>
          </p:cNvSpPr>
          <p:nvPr/>
        </p:nvSpPr>
        <p:spPr>
          <a:xfrm>
            <a:off x="830269" y="1419210"/>
            <a:ext cx="8305418" cy="5073030"/>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mj-lt"/>
              <a:buAutoNum type="arabicPeriod" startAt="3"/>
            </a:pPr>
            <a:r>
              <a:rPr lang="en-US" sz="1200" b="1" i="0" u="sng" dirty="0">
                <a:effectLst/>
                <a:latin typeface="Times New Roman" panose="02020603050405020304" pitchFamily="18" charset="0"/>
                <a:cs typeface="Times New Roman" panose="02020603050405020304" pitchFamily="18" charset="0"/>
              </a:rPr>
              <a:t>Stop words removal</a:t>
            </a:r>
            <a:r>
              <a:rPr lang="en-US" sz="1200" b="0" i="0" dirty="0">
                <a:effectLst/>
                <a:latin typeface="Times New Roman" panose="02020603050405020304" pitchFamily="18" charset="0"/>
                <a:cs typeface="Times New Roman" panose="02020603050405020304" pitchFamily="18" charset="0"/>
              </a:rPr>
              <a:t>: Stop words are common words in a language (e.g., "the", "is", "and") that often occur frequently but typically do not carry significant meaning for analysis. Removing stop words helps in reducing noise and focusing on the more meaningful words in the text. Stop words removal can improve the efficiency of algorithms and the interpretability of results by eliminating irrelevant terms.</a:t>
            </a:r>
          </a:p>
          <a:p>
            <a:pPr marL="342900" indent="-342900">
              <a:buFont typeface="+mj-lt"/>
              <a:buAutoNum type="arabicPeriod" startAt="3"/>
            </a:pPr>
            <a:r>
              <a:rPr lang="en-US" sz="1200" b="1" i="0" u="sng" dirty="0">
                <a:effectLst/>
                <a:latin typeface="Times New Roman" panose="02020603050405020304" pitchFamily="18" charset="0"/>
                <a:cs typeface="Times New Roman" panose="02020603050405020304" pitchFamily="18" charset="0"/>
              </a:rPr>
              <a:t>Lemmatization</a:t>
            </a:r>
            <a:r>
              <a:rPr lang="en-US" sz="1200" b="0" i="0" dirty="0">
                <a:effectLst/>
                <a:latin typeface="Times New Roman" panose="02020603050405020304" pitchFamily="18" charset="0"/>
                <a:cs typeface="Times New Roman" panose="02020603050405020304" pitchFamily="18" charset="0"/>
              </a:rPr>
              <a:t>: Lemmatization is the process of reducing words to their base or root form, which helps in standardizing words with similar meanings. For example, "running", "ran", and "runs" all reduce to the lemma "run". Lemmatization aids in reducing word variations and improving the accuracy of analysis by treating different forms of a word as the same entity.</a:t>
            </a:r>
          </a:p>
          <a:p>
            <a:pPr marL="0" indent="0">
              <a:buNone/>
            </a:pPr>
            <a:r>
              <a:rPr lang="en-US" sz="1200" b="0" i="0" dirty="0">
                <a:effectLst/>
                <a:latin typeface="Times New Roman" panose="02020603050405020304" pitchFamily="18" charset="0"/>
                <a:cs typeface="Times New Roman" panose="02020603050405020304" pitchFamily="18" charset="0"/>
              </a:rPr>
              <a:t>Overall, these preprocessing steps are essential for preparing text data for analysis. They help in reducing noise, standardizing text representations, and improving the effectiveness of downstream analysis techniques such as topic modeling.</a:t>
            </a:r>
          </a:p>
        </p:txBody>
      </p:sp>
    </p:spTree>
    <p:extLst>
      <p:ext uri="{BB962C8B-B14F-4D97-AF65-F5344CB8AC3E}">
        <p14:creationId xmlns:p14="http://schemas.microsoft.com/office/powerpoint/2010/main" val="3157494122"/>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1676</TotalTime>
  <Words>3435</Words>
  <Application>Microsoft Office PowerPoint</Application>
  <PresentationFormat>Widescreen</PresentationFormat>
  <Paragraphs>255</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Meiryo UI</vt:lpstr>
      <vt:lpstr>MingLiU</vt:lpstr>
      <vt:lpstr>Arial</vt:lpstr>
      <vt:lpstr>Calibri</vt:lpstr>
      <vt:lpstr>Söhne</vt:lpstr>
      <vt:lpstr>Times New Roman</vt:lpstr>
      <vt:lpstr>Bold Tech</vt:lpstr>
      <vt:lpstr>Unlocking Insights: Exploring Airbnb with Topic Modeling</vt:lpstr>
      <vt:lpstr>Introduction</vt:lpstr>
      <vt:lpstr>Type of Model</vt:lpstr>
      <vt:lpstr>How topic modeling works</vt:lpstr>
      <vt:lpstr>Dataset : Air bnb</vt:lpstr>
      <vt:lpstr>Review dataset</vt:lpstr>
      <vt:lpstr>Data Description</vt:lpstr>
      <vt:lpstr>Preprocessing steps</vt:lpstr>
      <vt:lpstr>Preprocessing steps</vt:lpstr>
      <vt:lpstr>Exploratory Data Analysis</vt:lpstr>
      <vt:lpstr>Exploratory Data Analysis</vt:lpstr>
      <vt:lpstr>Exploratory Data Analysis</vt:lpstr>
      <vt:lpstr>Representation of the Distribution of Topics</vt:lpstr>
      <vt:lpstr>Representation of the Distribution of Topics</vt:lpstr>
      <vt:lpstr>Latent Dirichlet Allocation (LDA)</vt:lpstr>
      <vt:lpstr>Latent Dirichlet Allocation (LDA)</vt:lpstr>
      <vt:lpstr>Overview of the topic modeling technique</vt:lpstr>
      <vt:lpstr>Output of the topic modeling technique</vt:lpstr>
      <vt:lpstr>Visualizations of Topic Distributions</vt:lpstr>
      <vt:lpstr>Visualizations of Topic Distributions</vt:lpstr>
      <vt:lpstr>Visualizations of Topic Distributions</vt:lpstr>
      <vt:lpstr>Visualizations of Topic Distributions</vt:lpstr>
      <vt:lpstr>Visualizations of Topic Distributions</vt:lpstr>
      <vt:lpstr>Evaluation Metrics :</vt:lpstr>
      <vt:lpstr>Hyperparameter Tuning</vt:lpstr>
      <vt:lpstr>Hyperparameter tuning output</vt:lpstr>
      <vt:lpstr>Visualizations of Topic 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in Air bnb using topic modeling</dc:title>
  <dc:creator>AMAL VINOB</dc:creator>
  <cp:lastModifiedBy>AMAL VINOB</cp:lastModifiedBy>
  <cp:revision>30</cp:revision>
  <dcterms:created xsi:type="dcterms:W3CDTF">2024-04-28T07:26:59Z</dcterms:created>
  <dcterms:modified xsi:type="dcterms:W3CDTF">2024-05-03T06:19:01Z</dcterms:modified>
</cp:coreProperties>
</file>